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8" r:id="rId2"/>
    <p:sldId id="273" r:id="rId3"/>
    <p:sldId id="27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730"/>
    <a:srgbClr val="EF7623"/>
    <a:srgbClr val="EC6A1C"/>
    <a:srgbClr val="254AA5"/>
    <a:srgbClr val="E97C4E"/>
    <a:srgbClr val="FCBA52"/>
    <a:srgbClr val="F67B17"/>
    <a:srgbClr val="F6B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79693" autoAdjust="0"/>
  </p:normalViewPr>
  <p:slideViewPr>
    <p:cSldViewPr snapToGrid="0">
      <p:cViewPr varScale="1">
        <p:scale>
          <a:sx n="87" d="100"/>
          <a:sy n="87" d="100"/>
        </p:scale>
        <p:origin x="13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0A04B-4593-3641-9552-D947BE02B523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CDAC5-115E-0D45-9E7C-0AC82CD33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290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 Development: Global Gateway and beyond</a:t>
            </a:r>
            <a:br>
              <a:rPr lang="en-US" sz="1200" i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09:15-10:45</a:t>
            </a:r>
            <a:endParaRPr lang="en-US" sz="1200" i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CDAC5-115E-0D45-9E7C-0AC82CD3353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658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E91FA-7CBA-1460-F4B7-AC760314A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54D5C1-96EC-E55B-5D06-BB700C4194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26796C-D9BD-8D33-1058-8ECDFC6082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next EU budget: the Multi-Annual Financial Framework (MFF)</a:t>
            </a:r>
            <a:br>
              <a:rPr lang="en-US" sz="1200" i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14:30-16:00</a:t>
            </a:r>
          </a:p>
          <a:p>
            <a:pPr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B402E-B571-E0FB-BE0E-0A193A6A75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CDAC5-115E-0D45-9E7C-0AC82CD3353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584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B2781-1F99-FE0B-77CE-8737A46AD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1E7B3F-9599-BC4E-9B5C-B636F621B1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44D001-BB85-6847-8B97-0DC2185A6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E0773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Closing session : </a:t>
            </a:r>
            <a:r>
              <a:rPr lang="en-US" sz="1200" b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Forging strong partnerships with EU partner countries through the EU’s international cooperation and foreign policy (2025 - 2027)  </a:t>
            </a:r>
            <a:br>
              <a:rPr lang="en-US" sz="1200" b="0" i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16:30-17:15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B1C2B-8167-C6EE-5F2C-514C1BB176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CDAC5-115E-0D45-9E7C-0AC82CD3353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93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1 with logo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FEC1A1-725D-62AD-5800-A353FC14A6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4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0D1A3E-7B3D-9DE6-42A8-79C5F6ECFC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7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1 with logo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FEC1A1-725D-62AD-5800-A353FC14A6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5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1 with logo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FEC1A1-725D-62AD-5800-A353FC14A6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0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05B2A-242F-4F0A-A155-CA1CF7C2A415}" type="datetimeFigureOut">
              <a:rPr lang="en-US" smtClean="0"/>
              <a:t>17-Jun-25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D1618-2804-40F4-BCDB-8DE9EE410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0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67" r:id="rId3"/>
    <p:sldLayoutId id="21474836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14AC3A-B523-41D5-5B24-58785E7C33AD}"/>
              </a:ext>
            </a:extLst>
          </p:cNvPr>
          <p:cNvSpPr txBox="1"/>
          <p:nvPr/>
        </p:nvSpPr>
        <p:spPr>
          <a:xfrm>
            <a:off x="521464" y="2322448"/>
            <a:ext cx="8225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F762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Human Development: </a:t>
            </a:r>
            <a:r>
              <a:rPr lang="en-US" sz="24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Global Gateway and beyond</a:t>
            </a:r>
            <a:endParaRPr lang="en-US" sz="2000" i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8A57D9-7319-16F3-5DE0-A96AF3977BCA}"/>
              </a:ext>
            </a:extLst>
          </p:cNvPr>
          <p:cNvSpPr txBox="1"/>
          <p:nvPr/>
        </p:nvSpPr>
        <p:spPr>
          <a:xfrm>
            <a:off x="481069" y="324433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F762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Moderator</a:t>
            </a:r>
            <a:endParaRPr lang="en-US" sz="1600" dirty="0">
              <a:solidFill>
                <a:srgbClr val="EF7623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FF6B2B-E68C-2B58-2F1A-0A58DF6E21A3}"/>
              </a:ext>
            </a:extLst>
          </p:cNvPr>
          <p:cNvSpPr txBox="1"/>
          <p:nvPr/>
        </p:nvSpPr>
        <p:spPr>
          <a:xfrm>
            <a:off x="521464" y="4535552"/>
            <a:ext cx="16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F762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Speakers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D2475C-1EB0-C012-4EB4-EFE534B13DC1}"/>
              </a:ext>
            </a:extLst>
          </p:cNvPr>
          <p:cNvSpPr txBox="1"/>
          <p:nvPr/>
        </p:nvSpPr>
        <p:spPr>
          <a:xfrm>
            <a:off x="521464" y="3659997"/>
            <a:ext cx="6650071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base"/>
            <a:r>
              <a:rPr lang="en-US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Bihter MOSCHINI	(</a:t>
            </a:r>
            <a:r>
              <a:rPr lang="en-US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Arab NGO Network for Development)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A9E5BE-4229-5255-6061-167E9EDFAB6B}"/>
              </a:ext>
            </a:extLst>
          </p:cNvPr>
          <p:cNvSpPr txBox="1"/>
          <p:nvPr/>
        </p:nvSpPr>
        <p:spPr>
          <a:xfrm>
            <a:off x="521464" y="4943057"/>
            <a:ext cx="2485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Erica GERRETSEN	</a:t>
            </a:r>
            <a:br>
              <a:rPr lang="it-IT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it-IT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Director, INTPA/G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BA13C3-0974-BDBE-1504-BF4533A1B758}"/>
              </a:ext>
            </a:extLst>
          </p:cNvPr>
          <p:cNvSpPr txBox="1"/>
          <p:nvPr/>
        </p:nvSpPr>
        <p:spPr>
          <a:xfrm>
            <a:off x="2877237" y="4940422"/>
            <a:ext cx="28400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Gertrude GAMWERA </a:t>
            </a:r>
            <a:r>
              <a:rPr lang="it-IT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EALGA, East Africa</a:t>
            </a:r>
          </a:p>
        </p:txBody>
      </p:sp>
    </p:spTree>
    <p:extLst>
      <p:ext uri="{BB962C8B-B14F-4D97-AF65-F5344CB8AC3E}">
        <p14:creationId xmlns:p14="http://schemas.microsoft.com/office/powerpoint/2010/main" val="416901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644E8-25FA-BA96-2803-56D981D5A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6B75D2-1EC2-B892-3508-D47EBB0D708B}"/>
              </a:ext>
            </a:extLst>
          </p:cNvPr>
          <p:cNvSpPr txBox="1"/>
          <p:nvPr/>
        </p:nvSpPr>
        <p:spPr>
          <a:xfrm>
            <a:off x="377077" y="1953116"/>
            <a:ext cx="11673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F762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 next EU budget: </a:t>
            </a:r>
            <a:r>
              <a:rPr lang="en-US" sz="24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 Multi-Annual Financial Framework (MFF)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14A2F7-6AC8-4349-798F-BF2912F11DEC}"/>
              </a:ext>
            </a:extLst>
          </p:cNvPr>
          <p:cNvSpPr txBox="1"/>
          <p:nvPr/>
        </p:nvSpPr>
        <p:spPr>
          <a:xfrm>
            <a:off x="377077" y="287355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F762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Moderator</a:t>
            </a:r>
            <a:endParaRPr lang="en-US" sz="1600" dirty="0">
              <a:solidFill>
                <a:srgbClr val="EF7623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F0ADE0-1D28-23AC-6329-48E83EC6E00A}"/>
              </a:ext>
            </a:extLst>
          </p:cNvPr>
          <p:cNvSpPr txBox="1"/>
          <p:nvPr/>
        </p:nvSpPr>
        <p:spPr>
          <a:xfrm>
            <a:off x="377077" y="4038144"/>
            <a:ext cx="201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F762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Speakers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5D38D6-8E45-A64A-10C6-F5E5657CC124}"/>
              </a:ext>
            </a:extLst>
          </p:cNvPr>
          <p:cNvSpPr txBox="1"/>
          <p:nvPr/>
        </p:nvSpPr>
        <p:spPr>
          <a:xfrm>
            <a:off x="377077" y="3278633"/>
            <a:ext cx="6650071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Antonio GAMBINI (</a:t>
            </a:r>
            <a:r>
              <a:rPr lang="it-IT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Oxfam)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307D6A-91BA-70FA-BE93-EFB581A5721D}"/>
              </a:ext>
            </a:extLst>
          </p:cNvPr>
          <p:cNvSpPr txBox="1"/>
          <p:nvPr/>
        </p:nvSpPr>
        <p:spPr>
          <a:xfrm>
            <a:off x="377077" y="4517511"/>
            <a:ext cx="26399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Nicolas STOETZEL </a:t>
            </a:r>
            <a:r>
              <a:rPr lang="en-US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Deputy Head of Unit, INTPA/D3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B31B6-C262-4771-FAED-40236CD887C5}"/>
              </a:ext>
            </a:extLst>
          </p:cNvPr>
          <p:cNvSpPr txBox="1"/>
          <p:nvPr/>
        </p:nvSpPr>
        <p:spPr>
          <a:xfrm>
            <a:off x="3216534" y="4517511"/>
            <a:ext cx="15070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Laia AYCART </a:t>
            </a:r>
            <a:br>
              <a:rPr lang="it-IT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it-IT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CONCORD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670A76-9786-5A5B-5B7D-033CBF77C03D}"/>
              </a:ext>
            </a:extLst>
          </p:cNvPr>
          <p:cNvSpPr txBox="1"/>
          <p:nvPr/>
        </p:nvSpPr>
        <p:spPr>
          <a:xfrm>
            <a:off x="5416598" y="4517511"/>
            <a:ext cx="20181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Claire FROST 	</a:t>
            </a:r>
            <a:br>
              <a:rPr lang="en-US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CLGF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340DDD-2B66-6FCA-4635-A28F201E1727}"/>
              </a:ext>
            </a:extLst>
          </p:cNvPr>
          <p:cNvSpPr txBox="1"/>
          <p:nvPr/>
        </p:nvSpPr>
        <p:spPr>
          <a:xfrm>
            <a:off x="7468437" y="4517510"/>
            <a:ext cx="1674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Roxana Nan</a:t>
            </a:r>
            <a:br>
              <a:rPr lang="en-US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16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Enabel</a:t>
            </a:r>
            <a:endParaRPr lang="en-US" sz="16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10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12A7B-6D74-C7BE-2A1D-268BDAC46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BCE4B4-D626-90A8-C9CD-A33659A40393}"/>
              </a:ext>
            </a:extLst>
          </p:cNvPr>
          <p:cNvSpPr txBox="1"/>
          <p:nvPr/>
        </p:nvSpPr>
        <p:spPr>
          <a:xfrm>
            <a:off x="628406" y="2978873"/>
            <a:ext cx="100249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Forging strong partnerships with EU partner countries through the EU’s international cooperation and foreign policy (2025 - 2027) 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36832F-3C39-A0D0-5DE5-4064E22D9117}"/>
              </a:ext>
            </a:extLst>
          </p:cNvPr>
          <p:cNvSpPr txBox="1"/>
          <p:nvPr/>
        </p:nvSpPr>
        <p:spPr>
          <a:xfrm>
            <a:off x="628406" y="2277847"/>
            <a:ext cx="35690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0773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Closing session</a:t>
            </a:r>
            <a:endParaRPr lang="en-US" sz="3200" dirty="0">
              <a:solidFill>
                <a:srgbClr val="E077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81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149</Words>
  <Application>Microsoft Office PowerPoint</Application>
  <PresentationFormat>Widescreen</PresentationFormat>
  <Paragraphs>22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Noto Sans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</dc:creator>
  <cp:lastModifiedBy>Ali Ghoul</cp:lastModifiedBy>
  <cp:revision>39</cp:revision>
  <dcterms:created xsi:type="dcterms:W3CDTF">2022-07-31T21:27:18Z</dcterms:created>
  <dcterms:modified xsi:type="dcterms:W3CDTF">2025-06-17T06:40:41Z</dcterms:modified>
</cp:coreProperties>
</file>