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8" r:id="rId2"/>
    <p:sldId id="272" r:id="rId3"/>
    <p:sldId id="2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623"/>
    <a:srgbClr val="EC6A1C"/>
    <a:srgbClr val="254AA5"/>
    <a:srgbClr val="E97C4E"/>
    <a:srgbClr val="FCBA52"/>
    <a:srgbClr val="F67B17"/>
    <a:srgbClr val="F6B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79693" autoAdjust="0"/>
  </p:normalViewPr>
  <p:slideViewPr>
    <p:cSldViewPr snapToGrid="0">
      <p:cViewPr varScale="1">
        <p:scale>
          <a:sx n="87" d="100"/>
          <a:sy n="87" d="100"/>
        </p:scale>
        <p:origin x="13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0A04B-4593-3641-9552-D947BE02B523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CDAC5-115E-0D45-9E7C-0AC82CD33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29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Opening of the 2025 Global PFD</a:t>
            </a:r>
            <a:r>
              <a:rPr lang="en-US" sz="1400" b="1" dirty="0">
                <a:solidFill>
                  <a:srgbClr val="EC6A1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2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role for CS and LAs in the current context?</a:t>
            </a:r>
            <a:br>
              <a:rPr lang="en-US" sz="12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09:00-10:00</a:t>
            </a:r>
            <a:endParaRPr lang="en-US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CDAC5-115E-0D45-9E7C-0AC82CD335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5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2DBFD-5DF6-0E66-650F-3E2AE42F1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628370-C86F-20F3-863F-75CFF4439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DDDD1D-923C-0AA5-7899-5B26544F2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Enabling Environment: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Standing strong in the storm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civic space under threat, civic space under pressure</a:t>
            </a:r>
            <a:br>
              <a:rPr lang="en-US" sz="12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11:00 – 13:00</a:t>
            </a:r>
            <a:endParaRPr lang="en-US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D70DF-D891-A606-CD8D-BA6FD7584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CDAC5-115E-0D45-9E7C-0AC82CD335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11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0201C-4AFC-ED26-233C-7CD7DC3FF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D0DB13-0DD7-5540-DDE4-2C41D5A1E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D89556-C75E-D38D-A4D0-9FAC405EE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1: Fragility and forced displacement: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entry points and lessons learned based on selected experiences</a:t>
            </a:r>
            <a:br>
              <a:rPr lang="en-US" sz="1200" b="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14:30 – 16:00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17:25</a:t>
            </a:r>
            <a:endParaRPr lang="en-US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FF9B3-5FCA-4535-F8C9-65883860A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CDAC5-115E-0D45-9E7C-0AC82CD335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2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 with log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EC1A1-725D-62AD-5800-A353FC14A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4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0D1A3E-7B3D-9DE6-42A8-79C5F6ECF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7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 with log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EC1A1-725D-62AD-5800-A353FC14A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5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1 with log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EC1A1-725D-62AD-5800-A353FC14A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0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5B2A-242F-4F0A-A155-CA1CF7C2A415}" type="datetimeFigureOut">
              <a:rPr lang="en-US" smtClean="0"/>
              <a:t>17-Jun-25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1618-2804-40F4-BCDB-8DE9EE410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0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4AC3A-B523-41D5-5B24-58785E7C33AD}"/>
              </a:ext>
            </a:extLst>
          </p:cNvPr>
          <p:cNvSpPr txBox="1"/>
          <p:nvPr/>
        </p:nvSpPr>
        <p:spPr>
          <a:xfrm>
            <a:off x="378690" y="1649221"/>
            <a:ext cx="11434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Opening of the 2025 Global PFD</a:t>
            </a:r>
            <a:br>
              <a:rPr lang="en-US" sz="2400" b="1" dirty="0">
                <a:solidFill>
                  <a:srgbClr val="EC6A1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role for Civil Society and Local Authorities in the current context?</a:t>
            </a:r>
            <a:endParaRPr lang="en-US" sz="20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8A57D9-7319-16F3-5DE0-A96AF3977BCA}"/>
              </a:ext>
            </a:extLst>
          </p:cNvPr>
          <p:cNvSpPr txBox="1"/>
          <p:nvPr/>
        </p:nvSpPr>
        <p:spPr>
          <a:xfrm>
            <a:off x="378691" y="279734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Moderator</a:t>
            </a:r>
            <a:endParaRPr lang="en-US" sz="1600" dirty="0">
              <a:solidFill>
                <a:srgbClr val="EF762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F6B2B-E68C-2B58-2F1A-0A58DF6E21A3}"/>
              </a:ext>
            </a:extLst>
          </p:cNvPr>
          <p:cNvSpPr txBox="1"/>
          <p:nvPr/>
        </p:nvSpPr>
        <p:spPr>
          <a:xfrm>
            <a:off x="378691" y="3831715"/>
            <a:ext cx="201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Dialogue with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2475C-1EB0-C012-4EB4-EFE534B13DC1}"/>
              </a:ext>
            </a:extLst>
          </p:cNvPr>
          <p:cNvSpPr txBox="1"/>
          <p:nvPr/>
        </p:nvSpPr>
        <p:spPr>
          <a:xfrm>
            <a:off x="378690" y="4201047"/>
            <a:ext cx="2018146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nl-NL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Koen DOENS </a:t>
            </a:r>
            <a:r>
              <a:rPr lang="nl-NL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Director General, INTPA</a:t>
            </a:r>
            <a:endParaRPr lang="en-US" sz="16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05911-AE63-46B8-3D59-F7490AD222F2}"/>
              </a:ext>
            </a:extLst>
          </p:cNvPr>
          <p:cNvSpPr txBox="1"/>
          <p:nvPr/>
        </p:nvSpPr>
        <p:spPr>
          <a:xfrm>
            <a:off x="3256975" y="4201047"/>
            <a:ext cx="2147457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Marc Noël  </a:t>
            </a:r>
          </a:p>
          <a:p>
            <a:pPr fontAlgn="base"/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International </a:t>
            </a:r>
          </a:p>
          <a:p>
            <a:pPr fontAlgn="base"/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Cooperative Alliance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C2F18-30C5-744A-61BA-D6AED1EBAFAA}"/>
              </a:ext>
            </a:extLst>
          </p:cNvPr>
          <p:cNvSpPr txBox="1"/>
          <p:nvPr/>
        </p:nvSpPr>
        <p:spPr>
          <a:xfrm>
            <a:off x="378691" y="3145254"/>
            <a:ext cx="3768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Thomas TAYLOR DI PIETRO </a:t>
            </a:r>
            <a:r>
              <a:rPr lang="it-IT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(ITUC) 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CA1E6-F5AC-4AAB-F73F-A1C33D1BF212}"/>
              </a:ext>
            </a:extLst>
          </p:cNvPr>
          <p:cNvSpPr txBox="1"/>
          <p:nvPr/>
        </p:nvSpPr>
        <p:spPr>
          <a:xfrm>
            <a:off x="6095999" y="4190312"/>
            <a:ext cx="2147457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Susana EROSTEGUI</a:t>
            </a:r>
            <a:b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MESA, Bolivia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0E6038-F8AA-FEAF-6F3E-A1F94E2E6D56}"/>
              </a:ext>
            </a:extLst>
          </p:cNvPr>
          <p:cNvSpPr txBox="1"/>
          <p:nvPr/>
        </p:nvSpPr>
        <p:spPr>
          <a:xfrm>
            <a:off x="8935023" y="4170341"/>
            <a:ext cx="2716072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Bernadia TJANDRADEWI</a:t>
            </a:r>
            <a:b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UCLG-Asia Pacific</a:t>
            </a:r>
          </a:p>
        </p:txBody>
      </p:sp>
    </p:spTree>
    <p:extLst>
      <p:ext uri="{BB962C8B-B14F-4D97-AF65-F5344CB8AC3E}">
        <p14:creationId xmlns:p14="http://schemas.microsoft.com/office/powerpoint/2010/main" val="41690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E8BA3-A9BE-C56D-E5A7-F008514DB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31B93A-FF67-BD22-1806-167815141C55}"/>
              </a:ext>
            </a:extLst>
          </p:cNvPr>
          <p:cNvSpPr txBox="1"/>
          <p:nvPr/>
        </p:nvSpPr>
        <p:spPr>
          <a:xfrm>
            <a:off x="378690" y="1649221"/>
            <a:ext cx="11434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Enabling Environment: Standing strong in the storm </a:t>
            </a:r>
            <a:br>
              <a:rPr lang="en-US" sz="2400" b="1" dirty="0">
                <a:solidFill>
                  <a:srgbClr val="EC6A1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Civic space under threat, civic space under pressure</a:t>
            </a:r>
            <a:endParaRPr lang="en-US" sz="20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02497-F1D1-5305-843E-E9E581CE94DC}"/>
              </a:ext>
            </a:extLst>
          </p:cNvPr>
          <p:cNvSpPr txBox="1"/>
          <p:nvPr/>
        </p:nvSpPr>
        <p:spPr>
          <a:xfrm>
            <a:off x="378691" y="279734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Moderator</a:t>
            </a:r>
            <a:endParaRPr lang="en-US" sz="1600" dirty="0">
              <a:solidFill>
                <a:srgbClr val="EF762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7AF99-BF01-3AE1-AFD7-DA6C1BD01AC1}"/>
              </a:ext>
            </a:extLst>
          </p:cNvPr>
          <p:cNvSpPr txBox="1"/>
          <p:nvPr/>
        </p:nvSpPr>
        <p:spPr>
          <a:xfrm>
            <a:off x="378688" y="3939752"/>
            <a:ext cx="201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Speakers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3B3F7-0249-69DD-7629-F95FCFAA76B4}"/>
              </a:ext>
            </a:extLst>
          </p:cNvPr>
          <p:cNvSpPr txBox="1"/>
          <p:nvPr/>
        </p:nvSpPr>
        <p:spPr>
          <a:xfrm>
            <a:off x="378689" y="4324158"/>
            <a:ext cx="2018145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nl-NL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Ine VAN SEVEREN</a:t>
            </a:r>
          </a:p>
          <a:p>
            <a:pPr fontAlgn="base"/>
            <a:r>
              <a:rPr lang="nl-NL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CIVICUS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634D5-914F-4450-C8E9-5732A69687E4}"/>
              </a:ext>
            </a:extLst>
          </p:cNvPr>
          <p:cNvSpPr txBox="1"/>
          <p:nvPr/>
        </p:nvSpPr>
        <p:spPr>
          <a:xfrm>
            <a:off x="378688" y="5280031"/>
            <a:ext cx="2018145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it-IT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Pallavi REKHI	</a:t>
            </a:r>
            <a:br>
              <a:rPr lang="it-IT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it-IT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VANI, India</a:t>
            </a:r>
          </a:p>
          <a:p>
            <a:pPr fontAlgn="base"/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891AA-6F84-AA6C-A13E-A9534EFDC6EE}"/>
              </a:ext>
            </a:extLst>
          </p:cNvPr>
          <p:cNvSpPr txBox="1"/>
          <p:nvPr/>
        </p:nvSpPr>
        <p:spPr>
          <a:xfrm>
            <a:off x="378691" y="3145254"/>
            <a:ext cx="2485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Erica GERRETSEN	</a:t>
            </a:r>
            <a:br>
              <a:rPr lang="it-IT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it-IT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Director, INTPA/G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ACF60-0BB3-27CA-724E-CF6CEFC270E1}"/>
              </a:ext>
            </a:extLst>
          </p:cNvPr>
          <p:cNvSpPr txBox="1"/>
          <p:nvPr/>
        </p:nvSpPr>
        <p:spPr>
          <a:xfrm>
            <a:off x="3622342" y="4314298"/>
            <a:ext cx="2098491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Jacqueline HALE</a:t>
            </a:r>
          </a:p>
          <a:p>
            <a:pPr fontAlgn="base"/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Policy Officer</a:t>
            </a:r>
            <a:b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INTPA/G2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B913B-8ED1-0BCD-E1A8-6CBFC77C0A08}"/>
              </a:ext>
            </a:extLst>
          </p:cNvPr>
          <p:cNvSpPr txBox="1"/>
          <p:nvPr/>
        </p:nvSpPr>
        <p:spPr>
          <a:xfrm>
            <a:off x="6946341" y="4309084"/>
            <a:ext cx="2147457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Susana EROSTEGUI</a:t>
            </a:r>
            <a:b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MESA, Bolivia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1FB5A-0A66-8777-285C-6830C19C8C3B}"/>
              </a:ext>
            </a:extLst>
          </p:cNvPr>
          <p:cNvSpPr txBox="1"/>
          <p:nvPr/>
        </p:nvSpPr>
        <p:spPr>
          <a:xfrm>
            <a:off x="3622342" y="5280031"/>
            <a:ext cx="2716072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Bernadia TJANDRADEWI</a:t>
            </a:r>
            <a:b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UCLG-Asia Pacific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B6A01-0FBA-F7E4-1017-8D403F31F1C7}"/>
              </a:ext>
            </a:extLst>
          </p:cNvPr>
          <p:cNvSpPr txBox="1"/>
          <p:nvPr/>
        </p:nvSpPr>
        <p:spPr>
          <a:xfrm>
            <a:off x="6946341" y="5292678"/>
            <a:ext cx="1932579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Hilde HERSSENS</a:t>
            </a:r>
            <a:b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Belgium MFA</a:t>
            </a:r>
          </a:p>
        </p:txBody>
      </p:sp>
    </p:spTree>
    <p:extLst>
      <p:ext uri="{BB962C8B-B14F-4D97-AF65-F5344CB8AC3E}">
        <p14:creationId xmlns:p14="http://schemas.microsoft.com/office/powerpoint/2010/main" val="352247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437AC-5B9E-189D-8BF8-0D25DD64C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614FC8-77B7-BDDB-7CC4-6C5C1B7DE6C8}"/>
              </a:ext>
            </a:extLst>
          </p:cNvPr>
          <p:cNvSpPr txBox="1"/>
          <p:nvPr/>
        </p:nvSpPr>
        <p:spPr>
          <a:xfrm>
            <a:off x="378690" y="1649221"/>
            <a:ext cx="11434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Fragility and forced displacement</a:t>
            </a:r>
            <a:br>
              <a:rPr lang="en-US" sz="2400" b="1" dirty="0">
                <a:solidFill>
                  <a:srgbClr val="EC6A1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Understanding entry points and lessons learned based on selected experiences</a:t>
            </a:r>
            <a:endParaRPr lang="en-US" sz="20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2B99FE-0184-9A1D-BD33-FC3BAB5DAD56}"/>
              </a:ext>
            </a:extLst>
          </p:cNvPr>
          <p:cNvSpPr txBox="1"/>
          <p:nvPr/>
        </p:nvSpPr>
        <p:spPr>
          <a:xfrm>
            <a:off x="378691" y="279734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Moderator</a:t>
            </a:r>
            <a:endParaRPr lang="en-US" sz="1600" dirty="0">
              <a:solidFill>
                <a:srgbClr val="EF762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66C57-536D-F7F2-BFD6-4E6568B087B5}"/>
              </a:ext>
            </a:extLst>
          </p:cNvPr>
          <p:cNvSpPr txBox="1"/>
          <p:nvPr/>
        </p:nvSpPr>
        <p:spPr>
          <a:xfrm>
            <a:off x="378690" y="4101891"/>
            <a:ext cx="433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Speakers presenting case studies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8C2F7-AD0B-BA86-45E2-94AD9ACDA52E}"/>
              </a:ext>
            </a:extLst>
          </p:cNvPr>
          <p:cNvSpPr txBox="1"/>
          <p:nvPr/>
        </p:nvSpPr>
        <p:spPr>
          <a:xfrm>
            <a:off x="378691" y="4487712"/>
            <a:ext cx="182880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nl-NL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Zaya NARAN </a:t>
            </a:r>
          </a:p>
          <a:p>
            <a:pPr fontAlgn="base"/>
            <a:r>
              <a:rPr lang="nl-NL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BINA, Lebanon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52EFF-C197-9E4F-335C-4B9E5E0296BA}"/>
              </a:ext>
            </a:extLst>
          </p:cNvPr>
          <p:cNvSpPr txBox="1"/>
          <p:nvPr/>
        </p:nvSpPr>
        <p:spPr>
          <a:xfrm>
            <a:off x="3097072" y="4504531"/>
            <a:ext cx="2225408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it-IT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Lucia ACOSTA </a:t>
            </a:r>
            <a:br>
              <a:rPr lang="it-IT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it-IT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FOINCIDE, Colombia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5E239-2524-EDA0-BD8F-F48D3726D04B}"/>
              </a:ext>
            </a:extLst>
          </p:cNvPr>
          <p:cNvSpPr txBox="1"/>
          <p:nvPr/>
        </p:nvSpPr>
        <p:spPr>
          <a:xfrm>
            <a:off x="378690" y="3145254"/>
            <a:ext cx="46780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Sarah TORRES (</a:t>
            </a: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Reality of Aid – CPDE)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EBCE9-44EE-5D77-78EA-7AEBE34CC25A}"/>
              </a:ext>
            </a:extLst>
          </p:cNvPr>
          <p:cNvSpPr txBox="1"/>
          <p:nvPr/>
        </p:nvSpPr>
        <p:spPr>
          <a:xfrm>
            <a:off x="6170817" y="4471223"/>
            <a:ext cx="2624221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ase"/>
            <a:r>
              <a:rPr lang="it-IT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Giulia IOVINO </a:t>
            </a:r>
          </a:p>
          <a:p>
            <a:pPr fontAlgn="base"/>
            <a:r>
              <a:rPr lang="it-IT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Policy Officer, INTPA/C1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D39481-A345-B924-D1BA-A3F3642F6FD5}"/>
              </a:ext>
            </a:extLst>
          </p:cNvPr>
          <p:cNvSpPr txBox="1"/>
          <p:nvPr/>
        </p:nvSpPr>
        <p:spPr>
          <a:xfrm>
            <a:off x="5810659" y="283387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76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Key Speaker</a:t>
            </a:r>
            <a:endParaRPr lang="en-US" sz="1600" dirty="0">
              <a:solidFill>
                <a:srgbClr val="EF762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EEB36-A53E-87E6-D97D-08CFCB073C5E}"/>
              </a:ext>
            </a:extLst>
          </p:cNvPr>
          <p:cNvSpPr txBox="1"/>
          <p:nvPr/>
        </p:nvSpPr>
        <p:spPr>
          <a:xfrm>
            <a:off x="5810659" y="3166679"/>
            <a:ext cx="46780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Sarah SPENCER BERNARD </a:t>
            </a: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(OECD / INCAF) </a:t>
            </a:r>
          </a:p>
        </p:txBody>
      </p:sp>
    </p:spTree>
    <p:extLst>
      <p:ext uri="{BB962C8B-B14F-4D97-AF65-F5344CB8AC3E}">
        <p14:creationId xmlns:p14="http://schemas.microsoft.com/office/powerpoint/2010/main" val="3233576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244</Words>
  <Application>Microsoft Office PowerPoint</Application>
  <PresentationFormat>Widescreen</PresentationFormat>
  <Paragraphs>41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Noto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</dc:creator>
  <cp:lastModifiedBy>Ali Ghoul</cp:lastModifiedBy>
  <cp:revision>40</cp:revision>
  <dcterms:created xsi:type="dcterms:W3CDTF">2022-07-31T21:27:18Z</dcterms:created>
  <dcterms:modified xsi:type="dcterms:W3CDTF">2025-06-17T06:45:30Z</dcterms:modified>
</cp:coreProperties>
</file>