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6"/>
  </p:sldMasterIdLst>
  <p:notesMasterIdLst>
    <p:notesMasterId r:id="rId14"/>
  </p:notesMasterIdLst>
  <p:sldIdLst>
    <p:sldId id="637" r:id="rId7"/>
    <p:sldId id="651" r:id="rId8"/>
    <p:sldId id="629" r:id="rId9"/>
    <p:sldId id="650" r:id="rId10"/>
    <p:sldId id="631" r:id="rId11"/>
    <p:sldId id="593" r:id="rId12"/>
    <p:sldId id="670" r:id="rId1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A4981CD-2A68-8452-F0BD-60106ABCA6CC}" name="THOMPSON Cushla, DCD/PAN" initials="CT" userId="S::Cushla.THOMPSON@oecd.org::006bd8ce-c6cc-4c69-9ceb-dae5bdba341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56C"/>
    <a:srgbClr val="006299"/>
    <a:srgbClr val="045E91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97DA74E-A99A-4CCE-BD3E-0196E72AD1D2}" v="1" dt="2025-06-17T12:57:09.06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14" autoAdjust="0"/>
    <p:restoredTop sz="57535" autoAdjust="0"/>
  </p:normalViewPr>
  <p:slideViewPr>
    <p:cSldViewPr snapToGrid="0">
      <p:cViewPr varScale="1">
        <p:scale>
          <a:sx n="54" d="100"/>
          <a:sy n="54" d="100"/>
        </p:scale>
        <p:origin x="2680" y="4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666" y="-88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5" Type="http://schemas.openxmlformats.org/officeDocument/2006/relationships/customXml" Target="../customXml/item5.xml"/><Relationship Id="rId15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microsoft.com/office/2015/10/relationships/revisionInfo" Target="revisionInfo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D4CE74-9E1D-487E-BF38-8B004FE6F612}" type="datetimeFigureOut">
              <a:rPr lang="en-GB" smtClean="0"/>
              <a:t>17/06/2025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D74E17-D73D-430E-B271-580572DAE04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2560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D74E17-D73D-430E-B271-580572DAE043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40935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4050992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D74E17-D73D-430E-B271-580572DAE043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24095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09575" y="4305299"/>
            <a:ext cx="6010275" cy="4695825"/>
          </a:xfrm>
        </p:spPr>
        <p:txBody>
          <a:bodyPr>
            <a:noAutofit/>
          </a:bodyPr>
          <a:lstStyle/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"/>
            </a:pPr>
            <a:endParaRPr lang="en-GB" sz="95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D74E17-D73D-430E-B271-580572DAE043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46675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D74E17-D73D-430E-B271-580572DAE043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09978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D74E17-D73D-430E-B271-580572DAE043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0723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D74E17-D73D-430E-B271-580572DAE043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30917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2D3FE9-0481-4A47-B2E7-7AD1B6EFB47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994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Imag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8000" y="2628509"/>
            <a:ext cx="3504000" cy="4229631"/>
          </a:xfrm>
          <a:prstGeom prst="rect">
            <a:avLst/>
          </a:prstGeom>
        </p:spPr>
      </p:pic>
      <p:pic>
        <p:nvPicPr>
          <p:cNvPr id="39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000" y="6001200"/>
            <a:ext cx="2323200" cy="685680"/>
          </a:xfrm>
          <a:prstGeom prst="rect">
            <a:avLst/>
          </a:prstGeom>
        </p:spPr>
      </p:pic>
      <p:pic>
        <p:nvPicPr>
          <p:cNvPr id="36" name="Imag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509"/>
            <a:ext cx="3504000" cy="4229631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ctrTitle" hasCustomPrompt="1"/>
          </p:nvPr>
        </p:nvSpPr>
        <p:spPr>
          <a:xfrm>
            <a:off x="1824000" y="2480400"/>
            <a:ext cx="8400000" cy="1267200"/>
          </a:xfrm>
          <a:prstGeom prst="rect">
            <a:avLst/>
          </a:prstGeom>
        </p:spPr>
        <p:txBody>
          <a:bodyPr lIns="90000" rIns="90000" anchor="b">
            <a:spAutoFit/>
          </a:bodyPr>
          <a:lstStyle>
            <a:lvl1pPr>
              <a:lnSpc>
                <a:spcPts val="4500"/>
              </a:lnSpc>
              <a:defRPr sz="4500" cap="all" baseline="0">
                <a:solidFill>
                  <a:schemeClr val="bg1"/>
                </a:solidFill>
              </a:defRPr>
            </a:lvl1pPr>
          </a:lstStyle>
          <a:p>
            <a:r>
              <a:rPr kumimoji="0" lang="fr-FR" dirty="0"/>
              <a:t>CLIQUEZ POUR MODIFIER LE TITRE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 hasCustomPrompt="1"/>
          </p:nvPr>
        </p:nvSpPr>
        <p:spPr>
          <a:xfrm>
            <a:off x="1824000" y="3805200"/>
            <a:ext cx="8400000" cy="352800"/>
          </a:xfrm>
        </p:spPr>
        <p:txBody>
          <a:bodyPr lIns="90000" rIns="90000">
            <a:sp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buNone/>
              <a:defRPr sz="1800" baseline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dirty="0"/>
              <a:t>Cliquez pour modifier les sous-titres</a:t>
            </a:r>
            <a:endParaRPr kumimoji="0" lang="en-US" dirty="0"/>
          </a:p>
        </p:txBody>
      </p:sp>
      <p:pic>
        <p:nvPicPr>
          <p:cNvPr id="37" name="Image 1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1601" y="432000"/>
            <a:ext cx="923076" cy="1440000"/>
          </a:xfrm>
          <a:prstGeom prst="rect">
            <a:avLst/>
          </a:prstGeom>
        </p:spPr>
      </p:pic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537600" y="6411600"/>
            <a:ext cx="120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fld id="{C4E9C99C-89C4-43D7-BBE7-491BE9A92946}" type="datetimeFigureOut">
              <a:rPr lang="en-GB" smtClean="0"/>
              <a:t>17/06/2025</a:t>
            </a:fld>
            <a:endParaRPr lang="en-GB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24000" y="6411600"/>
            <a:ext cx="624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kern="1200" baseline="0">
                <a:solidFill>
                  <a:schemeClr val="bg1"/>
                </a:solidFill>
                <a:latin typeface="Arial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6362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eaLnBrk="1" latinLnBrk="0" hangingPunct="1">
              <a:defRPr/>
            </a:lvl1pPr>
            <a:lvl2pPr eaLnBrk="1" latinLnBrk="0" hangingPunct="1">
              <a:defRPr/>
            </a:lvl2pPr>
            <a:lvl3pPr eaLnBrk="1" latinLnBrk="0" hangingPunct="1">
              <a:defRPr/>
            </a:lvl3pPr>
            <a:lvl4pPr eaLnBrk="1" latinLnBrk="0" hangingPunct="1">
              <a:defRPr/>
            </a:lvl4pPr>
            <a:lvl5pPr eaLnBrk="1" latinLnBrk="0" hangingPunct="1">
              <a:defRPr/>
            </a:lvl5pPr>
          </a:lstStyle>
          <a:p>
            <a:pPr lvl="0" eaLnBrk="1" latinLnBrk="0" hangingPunct="1"/>
            <a:r>
              <a:rPr lang="fr-FR" dirty="0"/>
              <a:t>Cliquez pour modifier les styles du texte du masque</a:t>
            </a:r>
            <a:endParaRPr lang="en-US" dirty="0"/>
          </a:p>
          <a:p>
            <a:pPr lvl="1" eaLnBrk="1" latinLnBrk="0" hangingPunct="1"/>
            <a:r>
              <a:rPr lang="en-US" dirty="0" err="1"/>
              <a:t>Deuxième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 eaLnBrk="1" latinLnBrk="0" hangingPunct="1"/>
            <a:r>
              <a:rPr lang="en-US" dirty="0" err="1"/>
              <a:t>Troisième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 eaLnBrk="1" latinLnBrk="0" hangingPunct="1"/>
            <a:r>
              <a:rPr lang="en-US" dirty="0" err="1"/>
              <a:t>Quatrième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 eaLnBrk="1" latinLnBrk="0" hangingPunct="1"/>
            <a:r>
              <a:rPr lang="en-US" dirty="0" err="1"/>
              <a:t>Cinquième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kumimoji="0"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537600" y="6411600"/>
            <a:ext cx="120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aseline="0">
                <a:solidFill>
                  <a:srgbClr val="727272"/>
                </a:solidFill>
                <a:latin typeface="Arial"/>
              </a:defRPr>
            </a:lvl1pPr>
          </a:lstStyle>
          <a:p>
            <a:fld id="{C4E9C99C-89C4-43D7-BBE7-491BE9A92946}" type="datetimeFigureOut">
              <a:rPr lang="en-GB" smtClean="0"/>
              <a:t>17/06/2025</a:t>
            </a:fld>
            <a:endParaRPr lang="en-GB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24000" y="6411600"/>
            <a:ext cx="624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kern="1200" baseline="0">
                <a:solidFill>
                  <a:srgbClr val="727272"/>
                </a:solidFill>
                <a:latin typeface="Arial"/>
              </a:defRPr>
            </a:lvl1pPr>
          </a:lstStyle>
          <a:p>
            <a:endParaRPr lang="en-GB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20000" y="6411600"/>
            <a:ext cx="456000" cy="244800"/>
          </a:xfrm>
          <a:prstGeom prst="rect">
            <a:avLst/>
          </a:prstGeom>
        </p:spPr>
        <p:txBody>
          <a:bodyPr vert="horz" wrap="none" lIns="91440" tIns="45720" rIns="91440" bIns="45720" rtlCol="0" anchor="t" anchorCtr="0"/>
          <a:lstStyle>
            <a:lvl1pPr algn="r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fld id="{E64A43AD-6CE3-42C6-89D2-4AF4FC6B81BD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440000" y="237600"/>
            <a:ext cx="9888000" cy="1022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/>
              <a:t>Cliquez pour modifier le titre</a:t>
            </a:r>
            <a:br>
              <a:rPr lang="fr-FR" dirty="0"/>
            </a:br>
            <a:r>
              <a:rPr lang="fr-FR" dirty="0"/>
              <a:t>Le titre peut-être étendu sur deux lignes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638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-tête de sec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924801" y="5328000"/>
            <a:ext cx="1267209" cy="15300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2800" y="468000"/>
            <a:ext cx="923077" cy="14400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680000" y="2928144"/>
            <a:ext cx="8832000" cy="1041311"/>
          </a:xfrm>
        </p:spPr>
        <p:txBody>
          <a:bodyPr anchor="ctr" anchorCtr="0">
            <a:spAutoFit/>
          </a:bodyPr>
          <a:lstStyle>
            <a:lvl1pPr algn="ctr">
              <a:lnSpc>
                <a:spcPts val="3700"/>
              </a:lnSpc>
              <a:defRPr sz="3700" b="0" i="0" cap="all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Cliquez pour modifier</a:t>
            </a:r>
            <a:br>
              <a:rPr lang="fr-FR" dirty="0"/>
            </a:br>
            <a:r>
              <a:rPr lang="fr-FR" dirty="0"/>
              <a:t>le titre de l'en-tête de section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537600" y="6411600"/>
            <a:ext cx="120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fld id="{C4E9C99C-89C4-43D7-BBE7-491BE9A92946}" type="datetimeFigureOut">
              <a:rPr lang="en-GB" smtClean="0"/>
              <a:t>17/06/2025</a:t>
            </a:fld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24000" y="6411600"/>
            <a:ext cx="624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kern="1200" baseline="0">
                <a:solidFill>
                  <a:schemeClr val="bg1"/>
                </a:solidFill>
                <a:latin typeface="Arial"/>
              </a:defRPr>
            </a:lvl1pPr>
          </a:lstStyle>
          <a:p>
            <a:endParaRPr lang="en-GB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20000" y="6411600"/>
            <a:ext cx="456000" cy="244800"/>
          </a:xfrm>
          <a:prstGeom prst="rect">
            <a:avLst/>
          </a:prstGeom>
        </p:spPr>
        <p:txBody>
          <a:bodyPr vert="horz" wrap="none" lIns="91440" tIns="45720" rIns="91440" bIns="45720" rtlCol="0" anchor="t" anchorCtr="0"/>
          <a:lstStyle>
            <a:lvl1pPr algn="r">
              <a:defRPr sz="1000" baseline="0">
                <a:solidFill>
                  <a:schemeClr val="tx2"/>
                </a:solidFill>
                <a:latin typeface="Arial"/>
              </a:defRPr>
            </a:lvl1pPr>
          </a:lstStyle>
          <a:p>
            <a:fld id="{E64A43AD-6CE3-42C6-89D2-4AF4FC6B81B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506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2"/>
            <a:ext cx="12192000" cy="1325563"/>
          </a:xfrm>
        </p:spPr>
        <p:txBody>
          <a:bodyPr>
            <a:normAutofit/>
          </a:bodyPr>
          <a:lstStyle>
            <a:lvl1pPr algn="ctr">
              <a:defRPr sz="4000">
                <a:solidFill>
                  <a:srgbClr val="1619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spcAft>
                <a:spcPts val="1200"/>
              </a:spcAft>
              <a:buClr>
                <a:srgbClr val="0070C0"/>
              </a:buClr>
              <a:defRPr/>
            </a:lvl1pPr>
            <a:lvl2pPr>
              <a:lnSpc>
                <a:spcPct val="100000"/>
              </a:lnSpc>
              <a:spcAft>
                <a:spcPts val="1200"/>
              </a:spcAft>
              <a:buClr>
                <a:srgbClr val="0070C0"/>
              </a:buClr>
              <a:defRPr/>
            </a:lvl2pPr>
            <a:lvl3pPr>
              <a:lnSpc>
                <a:spcPct val="100000"/>
              </a:lnSpc>
              <a:spcAft>
                <a:spcPts val="1200"/>
              </a:spcAft>
              <a:buClr>
                <a:srgbClr val="0070C0"/>
              </a:buClr>
              <a:defRPr/>
            </a:lvl3pPr>
            <a:lvl4pPr>
              <a:lnSpc>
                <a:spcPct val="100000"/>
              </a:lnSpc>
              <a:spcAft>
                <a:spcPts val="1200"/>
              </a:spcAft>
              <a:buClr>
                <a:srgbClr val="0070C0"/>
              </a:buClr>
              <a:defRPr/>
            </a:lvl4pPr>
            <a:lvl5pPr>
              <a:lnSpc>
                <a:spcPct val="100000"/>
              </a:lnSpc>
              <a:spcAft>
                <a:spcPts val="1200"/>
              </a:spcAft>
              <a:buClr>
                <a:srgbClr val="0070C0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1FCA0150-9A65-4BFF-93C1-32E0BAF23299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9754" y="6205839"/>
            <a:ext cx="2030931" cy="522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800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4801" y="5328185"/>
            <a:ext cx="1267209" cy="1529631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 bwMode="auto">
          <a:xfrm>
            <a:off x="672000" y="1306800"/>
            <a:ext cx="10872000" cy="0"/>
          </a:xfrm>
          <a:prstGeom prst="rect">
            <a:avLst/>
          </a:prstGeom>
          <a:noFill/>
          <a:ln w="6350" cap="flat" cmpd="sng" algn="ctr">
            <a:solidFill>
              <a:srgbClr val="72727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Helvetica 65 Medium" pitchFamily="34" charset="0"/>
            </a:endParaRPr>
          </a:p>
        </p:txBody>
      </p:sp>
      <p:pic>
        <p:nvPicPr>
          <p:cNvPr id="24" name="Image 7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67201" y="288000"/>
            <a:ext cx="611537" cy="954000"/>
          </a:xfrm>
          <a:prstGeom prst="rect">
            <a:avLst/>
          </a:prstGeom>
        </p:spPr>
      </p:pic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24000" y="1602000"/>
            <a:ext cx="10958400" cy="4525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dirty="0"/>
              <a:t>Cliquez pour modifier les styles du texte du masque</a:t>
            </a:r>
            <a:endParaRPr kumimoji="0" lang="en-US" dirty="0"/>
          </a:p>
          <a:p>
            <a:pPr lvl="1" eaLnBrk="1" latinLnBrk="0" hangingPunct="1"/>
            <a:r>
              <a:rPr kumimoji="0" lang="en-US" dirty="0" err="1"/>
              <a:t>Deuxième</a:t>
            </a:r>
            <a:r>
              <a:rPr kumimoji="0" lang="en-US" dirty="0"/>
              <a:t> </a:t>
            </a:r>
            <a:r>
              <a:rPr kumimoji="0" lang="en-US" dirty="0" err="1"/>
              <a:t>niveau</a:t>
            </a:r>
            <a:endParaRPr kumimoji="0" lang="en-US" dirty="0"/>
          </a:p>
          <a:p>
            <a:pPr lvl="2" eaLnBrk="1" latinLnBrk="0" hangingPunct="1"/>
            <a:r>
              <a:rPr kumimoji="0" lang="en-US" dirty="0" err="1"/>
              <a:t>Troisième</a:t>
            </a:r>
            <a:r>
              <a:rPr kumimoji="0" lang="en-US" dirty="0"/>
              <a:t> </a:t>
            </a:r>
            <a:r>
              <a:rPr kumimoji="0" lang="en-US" dirty="0" err="1"/>
              <a:t>niveau</a:t>
            </a:r>
            <a:endParaRPr kumimoji="0" lang="en-US" dirty="0"/>
          </a:p>
          <a:p>
            <a:pPr lvl="3" eaLnBrk="1" latinLnBrk="0" hangingPunct="1"/>
            <a:r>
              <a:rPr kumimoji="0" lang="en-US" dirty="0" err="1"/>
              <a:t>Quatrième</a:t>
            </a:r>
            <a:r>
              <a:rPr kumimoji="0" lang="en-US" dirty="0"/>
              <a:t> </a:t>
            </a:r>
            <a:r>
              <a:rPr kumimoji="0" lang="en-US" dirty="0" err="1"/>
              <a:t>niveau</a:t>
            </a:r>
            <a:endParaRPr kumimoji="0" lang="en-US" dirty="0"/>
          </a:p>
          <a:p>
            <a:pPr lvl="4" eaLnBrk="1" latinLnBrk="0" hangingPunct="1"/>
            <a:r>
              <a:rPr kumimoji="0" lang="en-US" dirty="0" err="1"/>
              <a:t>Cinquième</a:t>
            </a:r>
            <a:r>
              <a:rPr kumimoji="0" lang="en-US" dirty="0"/>
              <a:t> </a:t>
            </a:r>
            <a:r>
              <a:rPr kumimoji="0" lang="en-US" dirty="0" err="1"/>
              <a:t>niveau</a:t>
            </a:r>
            <a:endParaRPr kumimoji="0" lang="en-US" dirty="0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1440000" y="237600"/>
            <a:ext cx="9888000" cy="1022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/>
              <a:t>Cliquez pour modifier le titre</a:t>
            </a:r>
            <a:br>
              <a:rPr lang="fr-FR" dirty="0"/>
            </a:br>
            <a:r>
              <a:rPr lang="fr-FR" dirty="0"/>
              <a:t>Le titre peut-être étendu sur deux lignes</a:t>
            </a:r>
            <a:endParaRPr lang="en-US" dirty="0"/>
          </a:p>
        </p:txBody>
      </p:sp>
      <p:sp>
        <p:nvSpPr>
          <p:cNvPr id="26" name="Date Placeholder 3"/>
          <p:cNvSpPr>
            <a:spLocks noGrp="1"/>
          </p:cNvSpPr>
          <p:nvPr>
            <p:ph type="dt" sz="half" idx="2"/>
          </p:nvPr>
        </p:nvSpPr>
        <p:spPr>
          <a:xfrm>
            <a:off x="537600" y="6411600"/>
            <a:ext cx="120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aseline="0">
                <a:solidFill>
                  <a:srgbClr val="727272"/>
                </a:solidFill>
                <a:latin typeface="Arial"/>
              </a:defRPr>
            </a:lvl1pPr>
          </a:lstStyle>
          <a:p>
            <a:fld id="{C4E9C99C-89C4-43D7-BBE7-491BE9A92946}" type="datetimeFigureOut">
              <a:rPr lang="en-GB" smtClean="0"/>
              <a:t>17/06/2025</a:t>
            </a:fld>
            <a:endParaRPr lang="en-GB" dirty="0"/>
          </a:p>
        </p:txBody>
      </p:sp>
      <p:sp>
        <p:nvSpPr>
          <p:cNvPr id="2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24000" y="6411600"/>
            <a:ext cx="624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kern="1200" baseline="0">
                <a:solidFill>
                  <a:srgbClr val="727272"/>
                </a:solidFill>
                <a:latin typeface="Arial"/>
              </a:defRPr>
            </a:lvl1pPr>
          </a:lstStyle>
          <a:p>
            <a:endParaRPr lang="en-GB" dirty="0"/>
          </a:p>
        </p:txBody>
      </p:sp>
      <p:sp>
        <p:nvSpPr>
          <p:cNvPr id="4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20000" y="6411600"/>
            <a:ext cx="456000" cy="244800"/>
          </a:xfrm>
          <a:prstGeom prst="rect">
            <a:avLst/>
          </a:prstGeom>
        </p:spPr>
        <p:txBody>
          <a:bodyPr vert="horz" wrap="none" lIns="91440" tIns="45720" rIns="91440" bIns="45720" rtlCol="0" anchor="t" anchorCtr="0"/>
          <a:lstStyle>
            <a:lvl1pPr algn="r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fld id="{E64A43AD-6CE3-42C6-89D2-4AF4FC6B81BD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F26A586-8B4B-957A-43DF-A4F5D24048A1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5237163" y="6642100"/>
            <a:ext cx="1746250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00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Restricted Use - À usage restreint</a:t>
            </a:r>
          </a:p>
        </p:txBody>
      </p:sp>
    </p:spTree>
    <p:extLst>
      <p:ext uri="{BB962C8B-B14F-4D97-AF65-F5344CB8AC3E}">
        <p14:creationId xmlns:p14="http://schemas.microsoft.com/office/powerpoint/2010/main" val="242625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000" indent="-342000" algn="l" rtl="0" eaLnBrk="1" latinLnBrk="0" hangingPunct="1">
        <a:spcBef>
          <a:spcPts val="768"/>
        </a:spcBef>
        <a:buClr>
          <a:schemeClr val="tx1"/>
        </a:buClr>
        <a:buFont typeface="Arial" pitchFamily="34" charset="0"/>
        <a:buChar char="•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600" indent="-284400" algn="l" rtl="0" eaLnBrk="1" latinLnBrk="0" hangingPunct="1">
        <a:spcBef>
          <a:spcPts val="672"/>
        </a:spcBef>
        <a:buClr>
          <a:schemeClr val="tx1"/>
        </a:buClr>
        <a:buFont typeface="Arial" pitchFamily="34" charset="0"/>
        <a:buChar char="–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4800" indent="-230400" algn="l" rtl="0" eaLnBrk="1" latinLnBrk="0" hangingPunct="1">
        <a:spcBef>
          <a:spcPts val="576"/>
        </a:spcBef>
        <a:buClr>
          <a:schemeClr val="tx1"/>
        </a:buClr>
        <a:buFont typeface="Arial" pitchFamily="34" charset="0"/>
        <a:buChar char="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2000" indent="-230400" algn="l" rtl="0" eaLnBrk="1" latinLnBrk="0" hangingPunct="1">
        <a:spcBef>
          <a:spcPts val="480"/>
        </a:spcBef>
        <a:buClr>
          <a:schemeClr val="tx1"/>
        </a:buClr>
        <a:buFont typeface="Arial" pitchFamily="34" charset="0"/>
        <a:buChar char="–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9200" indent="-230400" algn="l" rtl="0" eaLnBrk="1" latinLnBrk="0" hangingPunct="1">
        <a:spcBef>
          <a:spcPts val="480"/>
        </a:spcBef>
        <a:buClr>
          <a:schemeClr val="tx1"/>
        </a:buClr>
        <a:buFont typeface="Arial" pitchFamily="34" charset="0"/>
        <a:buChar char="»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3.compareyourcountry.org/states-of-fragility/overview/0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EDE75D73-E45E-916B-8FD4-A1C35234CA42}"/>
              </a:ext>
            </a:extLst>
          </p:cNvPr>
          <p:cNvGrpSpPr/>
          <p:nvPr/>
        </p:nvGrpSpPr>
        <p:grpSpPr>
          <a:xfrm>
            <a:off x="0" y="1"/>
            <a:ext cx="12192000" cy="5943600"/>
            <a:chOff x="0" y="0"/>
            <a:chExt cx="12192000" cy="610971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8550B9D-D470-AA08-7F6E-7706DFB92CD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12192000" cy="6109719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5DD2F47-DC6B-A316-146E-3076F7F6F50D}"/>
                </a:ext>
              </a:extLst>
            </p:cNvPr>
            <p:cNvSpPr/>
            <p:nvPr/>
          </p:nvSpPr>
          <p:spPr>
            <a:xfrm>
              <a:off x="2984888" y="3268902"/>
              <a:ext cx="8903855" cy="26508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/>
                <a:t>S</a:t>
              </a:r>
              <a:endParaRPr lang="en-US" dirty="0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805D327B-47C8-D141-3412-87D54FBD84AD}"/>
              </a:ext>
            </a:extLst>
          </p:cNvPr>
          <p:cNvSpPr txBox="1"/>
          <p:nvPr/>
        </p:nvSpPr>
        <p:spPr>
          <a:xfrm>
            <a:off x="2840955" y="3180024"/>
            <a:ext cx="919172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latin typeface="+mj-lt"/>
              </a:rPr>
              <a:t>States of </a:t>
            </a:r>
            <a:r>
              <a:rPr lang="fr-FR" sz="3200" dirty="0" err="1">
                <a:latin typeface="+mj-lt"/>
              </a:rPr>
              <a:t>Fragility</a:t>
            </a:r>
            <a:r>
              <a:rPr lang="fr-FR" sz="3200" dirty="0">
                <a:latin typeface="+mj-lt"/>
              </a:rPr>
              <a:t> 2025</a:t>
            </a:r>
          </a:p>
          <a:p>
            <a:r>
              <a:rPr lang="en-US" sz="2400" i="1" dirty="0">
                <a:latin typeface="+mj-lt"/>
              </a:rPr>
              <a:t>For strong strategies in a competitive geopolitical landscape</a:t>
            </a:r>
          </a:p>
          <a:p>
            <a:endParaRPr lang="fr-FR" sz="2400" i="1" dirty="0">
              <a:latin typeface="+mj-lt"/>
            </a:endParaRPr>
          </a:p>
          <a:p>
            <a:pPr algn="r"/>
            <a:r>
              <a:rPr lang="fr-FR" sz="3200" dirty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</a:rPr>
              <a:t>Les états de fragilité 2025</a:t>
            </a:r>
          </a:p>
          <a:p>
            <a:pPr algn="r"/>
            <a:r>
              <a:rPr lang="fr-FR" sz="2400" i="1" dirty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</a:rPr>
              <a:t>Pour des stratégies fortes dans un contexte géopolitique compétitif</a:t>
            </a:r>
            <a:endParaRPr lang="en-US" sz="2400" i="1" dirty="0">
              <a:solidFill>
                <a:schemeClr val="tx2">
                  <a:lumMod val="40000"/>
                  <a:lumOff val="60000"/>
                </a:schemeClr>
              </a:solidFill>
              <a:latin typeface="+mj-lt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A390DDB-903D-8BB3-2099-38EB73C8795C}"/>
              </a:ext>
            </a:extLst>
          </p:cNvPr>
          <p:cNvSpPr/>
          <p:nvPr/>
        </p:nvSpPr>
        <p:spPr>
          <a:xfrm>
            <a:off x="9461500" y="5943601"/>
            <a:ext cx="2571175" cy="9143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903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E3419D8-8417-CAAA-5FE6-445FB6A05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>
                <a:solidFill>
                  <a:srgbClr val="0070C0"/>
                </a:solidFill>
              </a:rPr>
              <a:t>Global exposure to fragility in 2025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991126D-37D0-0086-2371-6EA3C2D49A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693" y="1578928"/>
            <a:ext cx="4197822" cy="4525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2278FED-DDFF-61BC-10E2-BB7C74FF2E0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3488" y="1455420"/>
            <a:ext cx="4295276" cy="52403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0085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14DB44B-290B-0B56-D3B6-94BEEB3EC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895" y="490070"/>
            <a:ext cx="9888000" cy="1022400"/>
          </a:xfrm>
        </p:spPr>
        <p:txBody>
          <a:bodyPr/>
          <a:lstStyle/>
          <a:p>
            <a:r>
              <a:rPr lang="en-US" sz="4000" dirty="0">
                <a:solidFill>
                  <a:srgbClr val="0070C0"/>
                </a:solidFill>
              </a:rPr>
              <a:t>Fragility increased the most in contexts with the highest exposure</a:t>
            </a:r>
            <a:br>
              <a:rPr lang="en-US" sz="4000" dirty="0">
                <a:solidFill>
                  <a:srgbClr val="0070C0"/>
                </a:solidFill>
              </a:rPr>
            </a:br>
            <a:endParaRPr lang="en-GB" sz="4000" dirty="0">
              <a:solidFill>
                <a:srgbClr val="0070C0"/>
              </a:solidFill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FF6BBBF-A11F-E649-CDE9-486515CF98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200" y="1652957"/>
            <a:ext cx="8419599" cy="46368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600603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8A5320F-5671-6A95-FED9-9385088D3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Understanding fragility to build better responses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68FF2B7-D689-92ED-0386-0B99D28FAC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5284" y="1446414"/>
            <a:ext cx="6753727" cy="51739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206396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0D9A9A8-5439-37B3-4AE2-FA2158C01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4062" y="527168"/>
            <a:ext cx="9888000" cy="1022400"/>
          </a:xfrm>
        </p:spPr>
        <p:txBody>
          <a:bodyPr/>
          <a:lstStyle/>
          <a:p>
            <a:r>
              <a:rPr lang="en-US" sz="4000" dirty="0">
                <a:solidFill>
                  <a:srgbClr val="0070C0"/>
                </a:solidFill>
              </a:rPr>
              <a:t>Peace and development ODA for high and extreme fragility has declined</a:t>
            </a:r>
            <a:br>
              <a:rPr lang="en-US" sz="4000" dirty="0">
                <a:solidFill>
                  <a:srgbClr val="0070C0"/>
                </a:solidFill>
              </a:rPr>
            </a:br>
            <a:endParaRPr lang="en-GB" sz="4000" dirty="0">
              <a:solidFill>
                <a:srgbClr val="0070C0"/>
              </a:solidFill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6F8CCD6-99C7-43FE-77FB-E9A75C432D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32559" y="1549568"/>
            <a:ext cx="8526882" cy="4846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8634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3055" y="2149355"/>
            <a:ext cx="9426632" cy="4051939"/>
          </a:xfrm>
        </p:spPr>
        <p:txBody>
          <a:bodyPr/>
          <a:lstStyle/>
          <a:p>
            <a:pPr algn="ctr"/>
            <a:r>
              <a:rPr lang="en-GB" sz="2800" b="1" dirty="0"/>
              <a:t>Further resources:</a:t>
            </a:r>
            <a:br>
              <a:rPr lang="en-GB" sz="2800" b="1" dirty="0"/>
            </a:br>
            <a:r>
              <a:rPr lang="en-GB" sz="1600" cap="none" dirty="0"/>
              <a:t>Fragility platform: </a:t>
            </a:r>
            <a:r>
              <a:rPr lang="en-GB" sz="1600" cap="none" dirty="0">
                <a:latin typeface="+mj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https://www3.compareyourcountry.org/states-of-fragility/overview/0</a:t>
            </a:r>
            <a:r>
              <a:rPr lang="en-GB" sz="1600" cap="none" dirty="0"/>
              <a:t>/</a:t>
            </a:r>
            <a:br>
              <a:rPr lang="en-GB" sz="1600" cap="none" dirty="0"/>
            </a:br>
            <a:r>
              <a:rPr lang="en-GB" sz="1600" cap="none" dirty="0"/>
              <a:t>States of Fragility 2025</a:t>
            </a:r>
            <a:br>
              <a:rPr lang="en-GB" sz="1600" cap="none" dirty="0"/>
            </a:br>
            <a:br>
              <a:rPr lang="en-GB" sz="1600" cap="none" dirty="0"/>
            </a:br>
            <a:br>
              <a:rPr lang="en-GB" sz="1600" cap="none" dirty="0"/>
            </a:br>
            <a:br>
              <a:rPr lang="en-GB" sz="1600" cap="none" dirty="0">
                <a:latin typeface="+mj-lt"/>
              </a:rPr>
            </a:br>
            <a:r>
              <a:rPr lang="en-GB" sz="1600" cap="none" dirty="0">
                <a:latin typeface="+mj-lt"/>
              </a:rPr>
              <a:t>(</a:t>
            </a:r>
            <a:r>
              <a:rPr lang="en-GB" sz="1600" cap="none" dirty="0"/>
              <a:t>English and French)</a:t>
            </a:r>
            <a:endParaRPr lang="en-US" sz="2800" b="1" cap="none" dirty="0"/>
          </a:p>
        </p:txBody>
      </p:sp>
      <p:pic>
        <p:nvPicPr>
          <p:cNvPr id="3" name="Picture 2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56C25A85-D342-6B21-B580-A25957C650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4096" y="4060767"/>
            <a:ext cx="1691640" cy="1691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138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27000" y="117333"/>
            <a:ext cx="11938000" cy="1122531"/>
          </a:xfrm>
        </p:spPr>
        <p:txBody>
          <a:bodyPr>
            <a:normAutofit/>
          </a:bodyPr>
          <a:lstStyle/>
          <a:p>
            <a:pPr algn="ctr"/>
            <a:r>
              <a:rPr lang="fr-FR" sz="3800" dirty="0">
                <a:solidFill>
                  <a:schemeClr val="tx2"/>
                </a:solidFill>
              </a:rPr>
              <a:t>ODA – future </a:t>
            </a:r>
            <a:r>
              <a:rPr lang="fr-FR" sz="3800" dirty="0" err="1">
                <a:solidFill>
                  <a:schemeClr val="tx2"/>
                </a:solidFill>
              </a:rPr>
              <a:t>outlook</a:t>
            </a:r>
            <a:r>
              <a:rPr lang="fr-FR" sz="3800" dirty="0">
                <a:solidFill>
                  <a:schemeClr val="tx2"/>
                </a:solidFill>
              </a:rPr>
              <a:t> up to 2027</a:t>
            </a:r>
            <a:endParaRPr lang="fr-FR" sz="3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DF2E3A-F298-7FC2-332A-17C1C953EC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59955" y="1568612"/>
            <a:ext cx="7572375" cy="492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456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CDE_Français_blanc">
  <a:themeElements>
    <a:clrScheme name="OECD white">
      <a:dk1>
        <a:srgbClr val="727272"/>
      </a:dk1>
      <a:lt1>
        <a:sysClr val="window" lastClr="FFFFFF"/>
      </a:lt1>
      <a:dk2>
        <a:srgbClr val="006299"/>
      </a:dk2>
      <a:lt2>
        <a:srgbClr val="E6E6E6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ECD">
      <a:majorFont>
        <a:latin typeface="Arial"/>
        <a:ea typeface=""/>
        <a:cs typeface=""/>
      </a:majorFont>
      <a:minorFont>
        <a:latin typeface="Georgia"/>
        <a:ea typeface=""/>
        <a:cs typeface="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Working Document" ma:contentTypeID="0x0101008B4DD370EC31429186F3AD49F0D3098F00D44DBCB9EB4F45278CB5C9765BE5299500A4858B360C6A491AA753F8BCA47AA91000F0CB3DD0076BB84D8BA69C33B827F6A7" ma:contentTypeVersion="374" ma:contentTypeDescription="" ma:contentTypeScope="" ma:versionID="4553f62dfb52eb64123ea56a56d52117">
  <xsd:schema xmlns:xsd="http://www.w3.org/2001/XMLSchema" xmlns:xs="http://www.w3.org/2001/XMLSchema" xmlns:p="http://schemas.microsoft.com/office/2006/metadata/properties" xmlns:ns1="54c4cd27-f286-408f-9ce0-33c1e0f3ab39" xmlns:ns2="3e8be076-f08f-4743-861f-4e327af0d5b9" xmlns:ns3="bac24aee-c3c6-421c-80f4-4b66ef3c1524" xmlns:ns4="http://schemas.microsoft.com/sharepoint/v3" xmlns:ns5="c9f238dd-bb73-4aef-a7a5-d644ad823e52" xmlns:ns6="ca82dde9-3436-4d3d-bddd-d31447390034" xmlns:ns7="http://schemas.microsoft.com/sharepoint/v4" targetNamespace="http://schemas.microsoft.com/office/2006/metadata/properties" ma:root="true" ma:fieldsID="898bd3ea90999dcefb25401b0ba54566" ns1:_="" ns2:_="" ns3:_="" ns4:_="" ns5:_="" ns6:_="" ns7:_="">
    <xsd:import namespace="54c4cd27-f286-408f-9ce0-33c1e0f3ab39"/>
    <xsd:import namespace="3e8be076-f08f-4743-861f-4e327af0d5b9"/>
    <xsd:import namespace="bac24aee-c3c6-421c-80f4-4b66ef3c1524"/>
    <xsd:import namespace="http://schemas.microsoft.com/sharepoint/v3"/>
    <xsd:import namespace="c9f238dd-bb73-4aef-a7a5-d644ad823e52"/>
    <xsd:import namespace="ca82dde9-3436-4d3d-bddd-d31447390034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1:OECDKimStatus" minOccurs="0"/>
                <xsd:element ref="ns1:OECDKimBussinessContext" minOccurs="0"/>
                <xsd:element ref="ns1:OECDKimProvenance" minOccurs="0"/>
                <xsd:element ref="ns2:OECDExpirationDate" minOccurs="0"/>
                <xsd:element ref="ns3:OECDProjectLookup" minOccurs="0"/>
                <xsd:element ref="ns3:OECDProjectManager" minOccurs="0"/>
                <xsd:element ref="ns3:OECDProjectMembers" minOccurs="0"/>
                <xsd:element ref="ns3:OECDMainProject" minOccurs="0"/>
                <xsd:element ref="ns3:OECDPinnedBy" minOccurs="0"/>
                <xsd:element ref="ns5:eShareCountryTaxHTField0" minOccurs="0"/>
                <xsd:element ref="ns5:eShareTopicTaxHTField0" minOccurs="0"/>
                <xsd:element ref="ns5:eShareKeywordsTaxHTField0" minOccurs="0"/>
                <xsd:element ref="ns5:eShareCommitteeTaxHTField0" minOccurs="0"/>
                <xsd:element ref="ns5:eSharePWBTaxHTField0" minOccurs="0"/>
                <xsd:element ref="ns3:Project_x003a_Project_x0020_status" minOccurs="0"/>
                <xsd:element ref="ns6:OECDlanguage" minOccurs="0"/>
                <xsd:element ref="ns7:IconOverlay" minOccurs="0"/>
                <xsd:element ref="ns6:TaxCatchAllLabel" minOccurs="0"/>
                <xsd:element ref="ns3:ae36a3ffbc694c3abe07f98ac039f7fd" minOccurs="0"/>
                <xsd:element ref="ns3:la7711aa934748bb87e5f2c63fedaa50" minOccurs="0"/>
                <xsd:element ref="ns6:TaxCatchAll" minOccurs="0"/>
                <xsd:element ref="ns1:OECDMeetingDate" minOccurs="0"/>
                <xsd:element ref="ns2:gb49509ed4b547c3a776a54197a04d05" minOccurs="0"/>
                <xsd:element ref="ns3:ib47e70ad3914e2a95ae7a85fde5d52a" minOccurs="0"/>
                <xsd:element ref="ns4:DocumentSetDescription" minOccurs="0"/>
                <xsd:element ref="ns3:OECDSharingStatus" minOccurs="0"/>
                <xsd:element ref="ns3:OECDCommunityDocumentURL" minOccurs="0"/>
                <xsd:element ref="ns3:OECDCommunityDocumentID" minOccurs="0"/>
                <xsd:element ref="ns2:eShareHorizProjTaxHTField0" minOccurs="0"/>
                <xsd:element ref="ns3:OECDTagsCache" minOccurs="0"/>
                <xsd:element ref="ns2:OECDAllRelatedUser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c4cd27-f286-408f-9ce0-33c1e0f3ab39" elementFormDefault="qualified">
    <xsd:import namespace="http://schemas.microsoft.com/office/2006/documentManagement/types"/>
    <xsd:import namespace="http://schemas.microsoft.com/office/infopath/2007/PartnerControls"/>
    <xsd:element name="OECDKimStatus" ma:index="3" nillable="true" ma:displayName="Kim status" ma:default="Draft" ma:description="" ma:format="Dropdown" ma:hidden="true" ma:internalName="OECDKimStatus">
      <xsd:simpleType>
        <xsd:restriction base="dms:Choice">
          <xsd:enumeration value="Draft"/>
          <xsd:enumeration value="Final"/>
        </xsd:restriction>
      </xsd:simpleType>
    </xsd:element>
    <xsd:element name="OECDKimBussinessContext" ma:index="4" nillable="true" ma:displayName="Kim bussiness context" ma:description="" ma:hidden="true" ma:internalName="OECDKimBussinessContext" ma:readOnly="false">
      <xsd:simpleType>
        <xsd:restriction base="dms:Text"/>
      </xsd:simpleType>
    </xsd:element>
    <xsd:element name="OECDKimProvenance" ma:index="5" nillable="true" ma:displayName="Kim provenance" ma:description="" ma:hidden="true" ma:internalName="OECDKimProvenance" ma:readOnly="false">
      <xsd:simpleType>
        <xsd:restriction base="dms:Text">
          <xsd:maxLength value="255"/>
        </xsd:restriction>
      </xsd:simpleType>
    </xsd:element>
    <xsd:element name="OECDMeetingDate" ma:index="35" nillable="true" ma:displayName="Meeting Date" ma:default="" ma:format="DateOnly" ma:hidden="true" ma:internalName="OECDMeeting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8be076-f08f-4743-861f-4e327af0d5b9" elementFormDefault="qualified">
    <xsd:import namespace="http://schemas.microsoft.com/office/2006/documentManagement/types"/>
    <xsd:import namespace="http://schemas.microsoft.com/office/infopath/2007/PartnerControls"/>
    <xsd:element name="OECDExpirationDate" ma:index="8" nillable="true" ma:displayName="Highlights" ma:default="" ma:description="" ma:format="DateOnly" ma:hidden="true" ma:indexed="true" ma:internalName="OECDExpirationDate">
      <xsd:simpleType>
        <xsd:restriction base="dms:DateTime"/>
      </xsd:simpleType>
    </xsd:element>
    <xsd:element name="gb49509ed4b547c3a776a54197a04d05" ma:index="36" nillable="true" ma:taxonomy="true" ma:internalName="gb49509ed4b547c3a776a54197a04d05" ma:taxonomyFieldName="OECDHorizontalProjects" ma:displayName="Horizontal project" ma:readOnly="false" ma:default="" ma:fieldId="{0b49509e-d4b5-47c3-a776-a54197a04d05}" ma:taxonomyMulti="true" ma:sspId="27ec883c-a62c-444f-a935-fcddb579e39d" ma:termSetId="d3ca0e0e-65f9-44bf-9d98-5271504f6d6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ShareHorizProjTaxHTField0" ma:index="43" nillable="true" ma:displayName="OECDHorizontalProjects_0" ma:description="" ma:hidden="true" ma:internalName="eShareHorizProjTaxHTField0">
      <xsd:simpleType>
        <xsd:restriction base="dms:Note"/>
      </xsd:simpleType>
    </xsd:element>
    <xsd:element name="OECDAllRelatedUsers" ma:index="46" nillable="true" ma:displayName="All related users" ma:description="" ma:hidden="true" ma:internalName="OECDAllRelatedUs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c24aee-c3c6-421c-80f4-4b66ef3c1524" elementFormDefault="qualified">
    <xsd:import namespace="http://schemas.microsoft.com/office/2006/documentManagement/types"/>
    <xsd:import namespace="http://schemas.microsoft.com/office/infopath/2007/PartnerControls"/>
    <xsd:element name="OECDProjectLookup" ma:index="9" nillable="true" ma:displayName="Project" ma:description="" ma:hidden="true" ma:indexed="true" ma:list="d7c62838-b964-49db-983e-a9b6b18df504" ma:internalName="OECDProjectLookup" ma:readOnly="false" ma:showField="OECDShortProjectName" ma:web="bac24aee-c3c6-421c-80f4-4b66ef3c1524">
      <xsd:simpleType>
        <xsd:restriction base="dms:Lookup"/>
      </xsd:simpleType>
    </xsd:element>
    <xsd:element name="OECDProjectManager" ma:index="10" nillable="true" ma:displayName="Project manager" ma:description="" ma:hidden="true" ma:indexed="true" ma:internalName="OECDProjectManage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OECDProjectMembers" ma:index="11" nillable="true" ma:displayName="Project members" ma:description="" ma:hidden="true" ma:internalName="OECDProjectMembers" ma:readOnly="fals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OECDMainProject" ma:index="14" nillable="true" ma:displayName="Main project" ma:description="" ma:hidden="true" ma:indexed="true" ma:list="d7c62838-b964-49db-983e-a9b6b18df504" ma:internalName="OECDMainProject" ma:readOnly="false" ma:showField="OECDShortProjectName">
      <xsd:simpleType>
        <xsd:restriction base="dms:Lookup"/>
      </xsd:simpleType>
    </xsd:element>
    <xsd:element name="OECDPinnedBy" ma:index="15" nillable="true" ma:displayName="Pinned by" ma:description="" ma:hidden="true" ma:internalName="OECDPinnedBy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roject_x003a_Project_x0020_status" ma:index="23" nillable="true" ma:displayName="Project:Project status" ma:hidden="true" ma:list="d7c62838-b964-49db-983e-a9b6b18df504" ma:internalName="Project_x003A_Project_x0020_status" ma:readOnly="true" ma:showField="OECDProjectStatus" ma:web="bac24aee-c3c6-421c-80f4-4b66ef3c1524">
      <xsd:simpleType>
        <xsd:restriction base="dms:Lookup"/>
      </xsd:simpleType>
    </xsd:element>
    <xsd:element name="ae36a3ffbc694c3abe07f98ac039f7fd" ma:index="31" nillable="true" ma:displayName="Deliverable partners_0" ma:hidden="true" ma:internalName="ae36a3ffbc694c3abe07f98ac039f7fd">
      <xsd:simpleType>
        <xsd:restriction base="dms:Note"/>
      </xsd:simpleType>
    </xsd:element>
    <xsd:element name="la7711aa934748bb87e5f2c63fedaa50" ma:index="32" nillable="true" ma:displayName="Deliverable owner_0" ma:hidden="true" ma:internalName="la7711aa934748bb87e5f2c63fedaa50">
      <xsd:simpleType>
        <xsd:restriction base="dms:Note"/>
      </xsd:simpleType>
    </xsd:element>
    <xsd:element name="ib47e70ad3914e2a95ae7a85fde5d52a" ma:index="37" nillable="true" ma:taxonomy="true" ma:internalName="ib47e70ad3914e2a95ae7a85fde5d52a" ma:taxonomyFieldName="OECDProjectOwnerStructure" ma:displayName="Project owner" ma:readOnly="false" ma:default="" ma:fieldId="2b47e70a-d391-4e2a-95ae-7a85fde5d52a" ma:taxonomyMulti="true" ma:sspId="27ec883c-a62c-444f-a935-fcddb579e39d" ma:termSetId="aeec4dcb-19ee-4bc0-941f-681845b568c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OECDSharingStatus" ma:index="40" nillable="true" ma:displayName="O.N.E Document Sharing Status" ma:description="" ma:hidden="true" ma:internalName="OECDSharingStatus">
      <xsd:simpleType>
        <xsd:restriction base="dms:Text"/>
      </xsd:simpleType>
    </xsd:element>
    <xsd:element name="OECDCommunityDocumentURL" ma:index="41" nillable="true" ma:displayName="O.N.E Community Document URL" ma:description="" ma:hidden="true" ma:internalName="OECDCommunityDocumentURL">
      <xsd:simpleType>
        <xsd:restriction base="dms:Text"/>
      </xsd:simpleType>
    </xsd:element>
    <xsd:element name="OECDCommunityDocumentID" ma:index="42" nillable="true" ma:displayName="O.N.E Community Document ID" ma:decimals="0" ma:description="" ma:hidden="true" ma:internalName="OECDCommunityDocumentID">
      <xsd:simpleType>
        <xsd:restriction base="dms:Number"/>
      </xsd:simpleType>
    </xsd:element>
    <xsd:element name="OECDTagsCache" ma:index="45" nillable="true" ma:displayName="Tags cache" ma:description="" ma:hidden="true" ma:internalName="OECDTagsCache">
      <xsd:simpleType>
        <xsd:restriction base="dms:Note"/>
      </xsd:simpleType>
    </xsd:element>
    <xsd:element name="SharedWithUsers" ma:index="47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4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DocumentSetDescription" ma:index="39" nillable="true" ma:displayName="Description" ma:description="A description of the Document Set" ma:internalName="DocumentSetDescription" ma:readOnly="fals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f238dd-bb73-4aef-a7a5-d644ad823e52" elementFormDefault="qualified">
    <xsd:import namespace="http://schemas.microsoft.com/office/2006/documentManagement/types"/>
    <xsd:import namespace="http://schemas.microsoft.com/office/infopath/2007/PartnerControls"/>
    <xsd:element name="eShareCountryTaxHTField0" ma:index="18" nillable="true" ma:taxonomy="true" ma:internalName="eShareCountryTaxHTField0" ma:taxonomyFieldName="OECDCountry" ma:displayName="Country" ma:readOnly="false" ma:default="" ma:fieldId="{aa366335-bba6-4f71-86c6-f91b1ae503c2}" ma:taxonomyMulti="true" ma:sspId="27ec883c-a62c-444f-a935-fcddb579e39d" ma:termSetId="e1026e78-e24d-4b33-a8f4-6ff75b8e5ad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ShareTopicTaxHTField0" ma:index="19" nillable="true" ma:taxonomy="true" ma:internalName="eShareTopicTaxHTField0" ma:taxonomyFieldName="OECDTopic" ma:displayName="Topic" ma:readOnly="false" ma:default="" ma:fieldId="{9b5335f8-765c-484a-86dd-d10580650a95}" ma:taxonomyMulti="true" ma:sspId="27ec883c-a62c-444f-a935-fcddb579e39d" ma:termSetId="d0043ed9-7fdc-4b21-8641-a864cc50d2b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ShareKeywordsTaxHTField0" ma:index="20" nillable="true" ma:taxonomy="true" ma:internalName="eShareKeywordsTaxHTField0" ma:taxonomyFieldName="OECDKeywords" ma:displayName="Keywords" ma:default="" ma:fieldId="{8a7c3663-990d-467c-b1b8-bb4b775674ad}" ma:taxonomyMulti="true" ma:sspId="27ec883c-a62c-444f-a935-fcddb579e39d" ma:termSetId="f51791ee-8e04-4654-a875-fc747102cd45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eShareCommitteeTaxHTField0" ma:index="21" nillable="true" ma:taxonomy="true" ma:internalName="eShareCommitteeTaxHTField0" ma:taxonomyFieldName="OECDCommittee" ma:displayName="Committee" ma:fieldId="{29494d90-e667-47b5-adc1-d09dfb5832ab}" ma:sspId="27ec883c-a62c-444f-a935-fcddb579e39d" ma:termSetId="87919aae-be42-4481-84cf-2389a5c84ac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SharePWBTaxHTField0" ma:index="22" nillable="true" ma:taxonomy="true" ma:internalName="eSharePWBTaxHTField0" ma:taxonomyFieldName="OECDPWB" ma:displayName="PWB" ma:fieldId="{fe327ce1-b783-48aa-9b0b-52ad26d1c9f6}" ma:sspId="27ec883c-a62c-444f-a935-fcddb579e39d" ma:termSetId="7bc7477d-4ef0-4820-a158-bb7b3cda138d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82dde9-3436-4d3d-bddd-d31447390034" elementFormDefault="qualified">
    <xsd:import namespace="http://schemas.microsoft.com/office/2006/documentManagement/types"/>
    <xsd:import namespace="http://schemas.microsoft.com/office/infopath/2007/PartnerControls"/>
    <xsd:element name="OECDlanguage" ma:index="26" nillable="true" ma:displayName="Document language" ma:default="English" ma:description="" ma:format="Dropdown" ma:hidden="true" ma:internalName="OECDlanguage" ma:readOnly="false">
      <xsd:simpleType>
        <xsd:restriction base="dms:Choice">
          <xsd:enumeration value="English"/>
          <xsd:enumeration value="French"/>
        </xsd:restriction>
      </xsd:simpleType>
    </xsd:element>
    <xsd:element name="TaxCatchAllLabel" ma:index="30" nillable="true" ma:displayName="Taxonomy Catch All Column1" ma:hidden="true" ma:list="{362277b6-0334-4fe8-bf9a-6a5dba1ba3c3}" ma:internalName="TaxCatchAllLabel" ma:readOnly="true" ma:showField="CatchAllDataLabel" ma:web="3e8be076-f08f-4743-861f-4e327af0d5b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" ma:index="33" nillable="true" ma:displayName="Taxonomy Catch All Column" ma:hidden="true" ma:list="{362277b6-0334-4fe8-bf9a-6a5dba1ba3c3}" ma:internalName="TaxCatchAll" ma:showField="CatchAllData" ma:web="3e8be076-f08f-4743-861f-4e327af0d5b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27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9" ma:displayName="Content Type"/>
        <xsd:element ref="dc:title" minOccurs="0" maxOccurs="1" ma:index="16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e36a3ffbc694c3abe07f98ac039f7fd xmlns="bac24aee-c3c6-421c-80f4-4b66ef3c1524" xsi:nil="true"/>
    <OECDKimBussinessContext xmlns="54c4cd27-f286-408f-9ce0-33c1e0f3ab39" xsi:nil="true"/>
    <eSharePWBTaxHTField0 xmlns="c9f238dd-bb73-4aef-a7a5-d644ad823e52">
      <Terms xmlns="http://schemas.microsoft.com/office/infopath/2007/PartnerControls">
        <TermInfo xmlns="http://schemas.microsoft.com/office/infopath/2007/PartnerControls">
          <TermName xmlns="http://schemas.microsoft.com/office/infopath/2007/PartnerControls">5.1 Development</TermName>
          <TermId xmlns="http://schemas.microsoft.com/office/infopath/2007/PartnerControls">6195c479-0aac-49f6-bf61-3b9d9e57b67c</TermId>
        </TermInfo>
      </Terms>
    </eSharePWBTaxHTField0>
    <OECDlanguage xmlns="ca82dde9-3436-4d3d-bddd-d31447390034">English</OECDlanguage>
    <ib47e70ad3914e2a95ae7a85fde5d52a xmlns="bac24aee-c3c6-421c-80f4-4b66ef3c1524">
      <Terms xmlns="http://schemas.microsoft.com/office/infopath/2007/PartnerControls">
        <TermInfo xmlns="http://schemas.microsoft.com/office/infopath/2007/PartnerControls">
          <TermName xmlns="http://schemas.microsoft.com/office/infopath/2007/PartnerControls">DCD/GPP</TermName>
          <TermId xmlns="http://schemas.microsoft.com/office/infopath/2007/PartnerControls">1fa5e7ec-4e3d-4c84-a9d4-477c33cb8a7b</TermId>
        </TermInfo>
      </Terms>
    </ib47e70ad3914e2a95ae7a85fde5d52a>
    <IconOverlay xmlns="http://schemas.microsoft.com/sharepoint/v4" xsi:nil="true"/>
    <OECDCommunityDocumentURL xmlns="bac24aee-c3c6-421c-80f4-4b66ef3c1524" xsi:nil="true"/>
    <OECDProjectMembers xmlns="bac24aee-c3c6-421c-80f4-4b66ef3c1524">
      <UserInfo>
        <DisplayName>DESAI Harsh, DCD/FSD</DisplayName>
        <AccountId>2734</AccountId>
        <AccountType/>
      </UserInfo>
      <UserInfo>
        <DisplayName>THOMPSON Cushla, DCD/PAN</DisplayName>
        <AccountId>1304</AccountId>
        <AccountType/>
      </UserInfo>
      <UserInfo>
        <DisplayName>MARLEY Jonathan, DCD/PAN</DisplayName>
        <AccountId>2960</AccountId>
        <AccountType/>
      </UserInfo>
      <UserInfo>
        <DisplayName>BENICKE Mireille, DCD/PAN</DisplayName>
        <AccountId>2735</AccountId>
        <AccountType/>
      </UserInfo>
      <UserInfo>
        <DisplayName>FABRE Cyprien, DCD/PAN</DisplayName>
        <AccountId>1087</AccountId>
        <AccountType/>
      </UserInfo>
      <UserInfo>
        <DisplayName>SPENCER BERNARD Sarah, DCD/PAN</DisplayName>
        <AccountId>3797</AccountId>
        <AccountType/>
      </UserInfo>
      <UserInfo>
        <DisplayName>GHINS Léopold, DCD/PAN</DisplayName>
        <AccountId>2850</AccountId>
        <AccountType/>
      </UserInfo>
      <UserInfo>
        <DisplayName>HESEMANN Jens, DCD/PAN</DisplayName>
        <AccountId>3787</AccountId>
        <AccountType/>
      </UserInfo>
      <UserInfo>
        <DisplayName>WATSON Eloise, DCD/PAN</DisplayName>
        <AccountId>4489</AccountId>
        <AccountType/>
      </UserInfo>
      <UserInfo>
        <DisplayName>BRIEN Maximilian, DCD/PAN</DisplayName>
        <AccountId>4963</AccountId>
        <AccountType/>
      </UserInfo>
      <UserInfo>
        <DisplayName>DE PAEPE Gregory, DCD/RPDI</DisplayName>
        <AccountId>3757</AccountId>
        <AccountType/>
      </UserInfo>
      <UserInfo>
        <DisplayName>NARANJO LEON Zoe, DCD/PAN</DisplayName>
        <AccountId>5121</AccountId>
        <AccountType/>
      </UserInfo>
      <UserInfo>
        <DisplayName>SAHIB Leila, DCD/PAN</DisplayName>
        <AccountId>5366</AccountId>
        <AccountType/>
      </UserInfo>
      <UserInfo>
        <DisplayName>OLOYEDE Benjamin, DCD/PAN</DisplayName>
        <AccountId>5382</AccountId>
        <AccountType/>
      </UserInfo>
    </OECDProjectMembers>
    <DocumentSetDescription xmlns="http://schemas.microsoft.com/sharepoint/v3" xsi:nil="true"/>
    <eShareHorizProjTaxHTField0 xmlns="3e8be076-f08f-4743-861f-4e327af0d5b9" xsi:nil="true"/>
    <OECDProjectLookup xmlns="bac24aee-c3c6-421c-80f4-4b66ef3c1524">169</OECDProjectLookup>
    <OECDMainProject xmlns="bac24aee-c3c6-421c-80f4-4b66ef3c1524" xsi:nil="true"/>
    <OECDProjectManager xmlns="bac24aee-c3c6-421c-80f4-4b66ef3c1524">
      <UserInfo>
        <DisplayName/>
        <AccountId>1087</AccountId>
        <AccountType/>
      </UserInfo>
    </OECDProjectManager>
    <OECDMeetingDate xmlns="54c4cd27-f286-408f-9ce0-33c1e0f3ab39" xsi:nil="true"/>
    <OECDSharingStatus xmlns="bac24aee-c3c6-421c-80f4-4b66ef3c1524" xsi:nil="true"/>
    <OECDExpirationDate xmlns="3e8be076-f08f-4743-861f-4e327af0d5b9" xsi:nil="true"/>
    <OECDCommunityDocumentID xmlns="bac24aee-c3c6-421c-80f4-4b66ef3c1524" xsi:nil="true"/>
    <OECDPinnedBy xmlns="bac24aee-c3c6-421c-80f4-4b66ef3c1524">
      <UserInfo>
        <DisplayName/>
        <AccountId xsi:nil="true"/>
        <AccountType/>
      </UserInfo>
    </OECDPinnedBy>
    <eShareCommitteeTaxHTField0 xmlns="c9f238dd-bb73-4aef-a7a5-d644ad823e52">
      <Terms xmlns="http://schemas.microsoft.com/office/infopath/2007/PartnerControls"/>
    </eShareCommitteeTaxHTField0>
    <gb49509ed4b547c3a776a54197a04d05 xmlns="3e8be076-f08f-4743-861f-4e327af0d5b9">
      <Terms xmlns="http://schemas.microsoft.com/office/infopath/2007/PartnerControls"/>
    </gb49509ed4b547c3a776a54197a04d05>
    <OECDKimProvenance xmlns="54c4cd27-f286-408f-9ce0-33c1e0f3ab39" xsi:nil="true"/>
    <la7711aa934748bb87e5f2c63fedaa50 xmlns="bac24aee-c3c6-421c-80f4-4b66ef3c1524" xsi:nil="true"/>
    <OECDTagsCache xmlns="bac24aee-c3c6-421c-80f4-4b66ef3c1524" xsi:nil="true"/>
    <OECDAllRelatedUsers xmlns="3e8be076-f08f-4743-861f-4e327af0d5b9">
      <UserInfo>
        <DisplayName/>
        <AccountId xsi:nil="true"/>
        <AccountType/>
      </UserInfo>
    </OECDAllRelatedUsers>
    <OECDKimStatus xmlns="54c4cd27-f286-408f-9ce0-33c1e0f3ab39">Draft</OECDKimStatus>
    <eShareCountryTaxHTField0 xmlns="c9f238dd-bb73-4aef-a7a5-d644ad823e52">
      <Terms xmlns="http://schemas.microsoft.com/office/infopath/2007/PartnerControls"/>
    </eShareCountryTaxHTField0>
    <eShareTopicTaxHTField0 xmlns="c9f238dd-bb73-4aef-a7a5-d644ad823e52">
      <Terms xmlns="http://schemas.microsoft.com/office/infopath/2007/PartnerControls">
        <TermInfo xmlns="http://schemas.microsoft.com/office/infopath/2007/PartnerControls">
          <TermName xmlns="http://schemas.microsoft.com/office/infopath/2007/PartnerControls">DAC</TermName>
          <TermId xmlns="http://schemas.microsoft.com/office/infopath/2007/PartnerControls">5c265d19-ef92-4605-a624-c6c087fd47bb</TermId>
        </TermInfo>
        <TermInfo xmlns="http://schemas.microsoft.com/office/infopath/2007/PartnerControls">
          <TermName xmlns="http://schemas.microsoft.com/office/infopath/2007/PartnerControls">Development co-operation</TermName>
          <TermId xmlns="http://schemas.microsoft.com/office/infopath/2007/PartnerControls">838733ca-3f54-49b8-8e91-67307ccb8cf5</TermId>
        </TermInfo>
        <TermInfo xmlns="http://schemas.microsoft.com/office/infopath/2007/PartnerControls">
          <TermName xmlns="http://schemas.microsoft.com/office/infopath/2007/PartnerControls">Crisis</TermName>
          <TermId xmlns="http://schemas.microsoft.com/office/infopath/2007/PartnerControls">f931695f-e837-4d2a-b1b3-a87b89e974d4</TermId>
        </TermInfo>
      </Terms>
    </eShareTopicTaxHTField0>
    <eShareKeywordsTaxHTField0 xmlns="c9f238dd-bb73-4aef-a7a5-d644ad823e52">
      <Terms xmlns="http://schemas.microsoft.com/office/infopath/2007/PartnerControls">
        <TermInfo xmlns="http://schemas.microsoft.com/office/infopath/2007/PartnerControls">
          <TermName xmlns="http://schemas.microsoft.com/office/infopath/2007/PartnerControls">fragility</TermName>
          <TermId xmlns="http://schemas.microsoft.com/office/infopath/2007/PartnerControls">c683e794-8c2c-4bae-9e03-86fbe454982a</TermId>
        </TermInfo>
      </Terms>
    </eShareKeywordsTaxHTField0>
    <TaxCatchAll xmlns="ca82dde9-3436-4d3d-bddd-d31447390034">
      <Value>134</Value>
      <Value>350</Value>
      <Value>852</Value>
      <Value>1312</Value>
      <Value>1260</Value>
      <Value>170</Value>
    </TaxCatchAll>
  </documentManagement>
</p:properties>
</file>

<file path=customXml/item3.xml><?xml version="1.0" encoding="utf-8"?>
<?mso-contentType ?>
<CtFieldPriority xmlns="http://www.oecd.org/eshare/projectsentre/CtFieldPriority/" xmlns:i="http://www.w3.org/2001/XMLSchema-instance">
  <PriorityFields xmlns:a="http://schemas.microsoft.com/2003/10/Serialization/Arrays">
    <a:string>Title</a:string>
    <a:string>OECDCountry</a:string>
    <a:string>OECDTopic</a:string>
    <a:string>OECDKeywords</a:string>
  </PriorityFields>
</CtFieldPriority>
</file>

<file path=customXml/item4.xml><?xml version="1.0" encoding="utf-8"?>
<?mso-contentType ?>
<SharedContentType xmlns="Microsoft.SharePoint.Taxonomy.ContentTypeSync" SourceId="27ec883c-a62c-444f-a935-fcddb579e39d" ContentTypeId="0x0101008B4DD370EC31429186F3AD49F0D3098F00D44DBCB9EB4F45278CB5C9765BE52995" PreviousValue="false"/>
</file>

<file path=customXml/item5.xml><?xml version="1.0" encoding="utf-8"?>
<?mso-contentType ?>
<FormTemplates xmlns="http://schemas.microsoft.com/sharepoint/v3/contenttype/forms">
  <Display>OECDListFormCollapsible</Display>
  <Edit>OECDListFormCollapsible</Edit>
  <New>OECDListFormCollapsible</New>
</FormTemplates>
</file>

<file path=customXml/itemProps1.xml><?xml version="1.0" encoding="utf-8"?>
<ds:datastoreItem xmlns:ds="http://schemas.openxmlformats.org/officeDocument/2006/customXml" ds:itemID="{0DC51709-5028-4A89-9F23-96BC99D3290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4c4cd27-f286-408f-9ce0-33c1e0f3ab39"/>
    <ds:schemaRef ds:uri="3e8be076-f08f-4743-861f-4e327af0d5b9"/>
    <ds:schemaRef ds:uri="bac24aee-c3c6-421c-80f4-4b66ef3c1524"/>
    <ds:schemaRef ds:uri="http://schemas.microsoft.com/sharepoint/v3"/>
    <ds:schemaRef ds:uri="c9f238dd-bb73-4aef-a7a5-d644ad823e52"/>
    <ds:schemaRef ds:uri="ca82dde9-3436-4d3d-bddd-d31447390034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286710B-DA10-483A-A1A6-2ADF7604B1EA}">
  <ds:schemaRefs>
    <ds:schemaRef ds:uri="http://purl.org/dc/elements/1.1/"/>
    <ds:schemaRef ds:uri="ca82dde9-3436-4d3d-bddd-d31447390034"/>
    <ds:schemaRef ds:uri="54c4cd27-f286-408f-9ce0-33c1e0f3ab39"/>
    <ds:schemaRef ds:uri="http://schemas.microsoft.com/office/infopath/2007/PartnerControls"/>
    <ds:schemaRef ds:uri="http://schemas.openxmlformats.org/package/2006/metadata/core-properties"/>
    <ds:schemaRef ds:uri="http://schemas.microsoft.com/sharepoint/v3"/>
    <ds:schemaRef ds:uri="http://schemas.microsoft.com/sharepoint/v4"/>
    <ds:schemaRef ds:uri="3e8be076-f08f-4743-861f-4e327af0d5b9"/>
    <ds:schemaRef ds:uri="http://www.w3.org/XML/1998/namespace"/>
    <ds:schemaRef ds:uri="http://schemas.microsoft.com/office/2006/metadata/properties"/>
    <ds:schemaRef ds:uri="http://purl.org/dc/terms/"/>
    <ds:schemaRef ds:uri="http://schemas.microsoft.com/office/2006/documentManagement/types"/>
    <ds:schemaRef ds:uri="c9f238dd-bb73-4aef-a7a5-d644ad823e52"/>
    <ds:schemaRef ds:uri="bac24aee-c3c6-421c-80f4-4b66ef3c1524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2C655FDF-F31F-49BC-AA51-A48442DA3D3E}">
  <ds:schemaRefs>
    <ds:schemaRef ds:uri="http://www.oecd.org/eshare/projectsentre/CtFieldPriority/"/>
    <ds:schemaRef ds:uri="http://schemas.microsoft.com/2003/10/Serialization/Arrays"/>
  </ds:schemaRefs>
</ds:datastoreItem>
</file>

<file path=customXml/itemProps4.xml><?xml version="1.0" encoding="utf-8"?>
<ds:datastoreItem xmlns:ds="http://schemas.openxmlformats.org/officeDocument/2006/customXml" ds:itemID="{94B42AD5-85F3-4BA1-A51C-8212B7A2E50E}">
  <ds:schemaRefs>
    <ds:schemaRef ds:uri="Microsoft.SharePoint.Taxonomy.ContentTypeSync"/>
  </ds:schemaRefs>
</ds:datastoreItem>
</file>

<file path=customXml/itemProps5.xml><?xml version="1.0" encoding="utf-8"?>
<ds:datastoreItem xmlns:ds="http://schemas.openxmlformats.org/officeDocument/2006/customXml" ds:itemID="{BC67EAD7-6CBA-4F82-BD65-66C936C6F44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OCDE_Français_blanc</Template>
  <TotalTime>23736</TotalTime>
  <Words>111</Words>
  <Application>Microsoft Macintosh PowerPoint</Application>
  <PresentationFormat>Widescreen</PresentationFormat>
  <Paragraphs>19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Aptos</vt:lpstr>
      <vt:lpstr>Arial</vt:lpstr>
      <vt:lpstr>Calibri</vt:lpstr>
      <vt:lpstr>Georgia</vt:lpstr>
      <vt:lpstr>Helvetica 65 Medium</vt:lpstr>
      <vt:lpstr>Times New Roman</vt:lpstr>
      <vt:lpstr>Wingdings</vt:lpstr>
      <vt:lpstr>OCDE_Français_blanc</vt:lpstr>
      <vt:lpstr>PowerPoint Presentation</vt:lpstr>
      <vt:lpstr>Global exposure to fragility in 2025</vt:lpstr>
      <vt:lpstr>Fragility increased the most in contexts with the highest exposure </vt:lpstr>
      <vt:lpstr>Understanding fragility to build better responses </vt:lpstr>
      <vt:lpstr>Peace and development ODA for high and extreme fragility has declined </vt:lpstr>
      <vt:lpstr>Further resources: Fragility platform: https://www3.compareyourcountry.org/states-of-fragility/overview/0/ States of Fragility 2025    (English and French)</vt:lpstr>
      <vt:lpstr>ODA – future outlook up to 2027</vt:lpstr>
    </vt:vector>
  </TitlesOfParts>
  <Company>OECD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THOMPSON Cushla;MARLEY Jonathon</dc:creator>
  <cp:lastModifiedBy>Sara Simon</cp:lastModifiedBy>
  <cp:revision>131</cp:revision>
  <dcterms:created xsi:type="dcterms:W3CDTF">2019-12-18T14:13:50Z</dcterms:created>
  <dcterms:modified xsi:type="dcterms:W3CDTF">2025-06-17T13:06:23Z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0e5510b0-e729-4ef0-a3dd-4ba0dfe56c99_Enabled">
    <vt:lpwstr>true</vt:lpwstr>
  </property>
  <property fmtid="{D5CDD505-2E9C-101B-9397-08002B2CF9AE}" pid="3" name="MSIP_Label_0e5510b0-e729-4ef0-a3dd-4ba0dfe56c99_SetDate">
    <vt:lpwstr>2024-09-25T10:35:39Z</vt:lpwstr>
  </property>
  <property fmtid="{D5CDD505-2E9C-101B-9397-08002B2CF9AE}" pid="4" name="MSIP_Label_0e5510b0-e729-4ef0-a3dd-4ba0dfe56c99_Method">
    <vt:lpwstr>Standard</vt:lpwstr>
  </property>
  <property fmtid="{D5CDD505-2E9C-101B-9397-08002B2CF9AE}" pid="5" name="MSIP_Label_0e5510b0-e729-4ef0-a3dd-4ba0dfe56c99_Name">
    <vt:lpwstr>Restricted Use</vt:lpwstr>
  </property>
  <property fmtid="{D5CDD505-2E9C-101B-9397-08002B2CF9AE}" pid="6" name="MSIP_Label_0e5510b0-e729-4ef0-a3dd-4ba0dfe56c99_SiteId">
    <vt:lpwstr>ac41c7d4-1f61-460d-b0f4-fc925a2b471c</vt:lpwstr>
  </property>
  <property fmtid="{D5CDD505-2E9C-101B-9397-08002B2CF9AE}" pid="7" name="MSIP_Label_0e5510b0-e729-4ef0-a3dd-4ba0dfe56c99_ActionId">
    <vt:lpwstr>90ef9bea-397c-48df-8115-519b9a27069f</vt:lpwstr>
  </property>
  <property fmtid="{D5CDD505-2E9C-101B-9397-08002B2CF9AE}" pid="8" name="MSIP_Label_0e5510b0-e729-4ef0-a3dd-4ba0dfe56c99_ContentBits">
    <vt:lpwstr>2</vt:lpwstr>
  </property>
  <property fmtid="{D5CDD505-2E9C-101B-9397-08002B2CF9AE}" pid="9" name="ClassificationContentMarkingFooterLocations">
    <vt:lpwstr>OCDE_Français_blanc:3</vt:lpwstr>
  </property>
  <property fmtid="{D5CDD505-2E9C-101B-9397-08002B2CF9AE}" pid="10" name="ClassificationContentMarkingFooterText">
    <vt:lpwstr>Restricted Use - À usage restreint</vt:lpwstr>
  </property>
  <property fmtid="{D5CDD505-2E9C-101B-9397-08002B2CF9AE}" pid="11" name="ContentTypeId">
    <vt:lpwstr>0x0101008B4DD370EC31429186F3AD49F0D3098F00D44DBCB9EB4F45278CB5C9765BE5299500A4858B360C6A491AA753F8BCA47AA91000F0CB3DD0076BB84D8BA69C33B827F6A7</vt:lpwstr>
  </property>
  <property fmtid="{D5CDD505-2E9C-101B-9397-08002B2CF9AE}" pid="12" name="OECDTopic">
    <vt:lpwstr>350;#DAC|5c265d19-ef92-4605-a624-c6c087fd47bb;#170;#Development co-operation|838733ca-3f54-49b8-8e91-67307ccb8cf5;#1312;#Crisis|f931695f-e837-4d2a-b1b3-a87b89e974d4</vt:lpwstr>
  </property>
  <property fmtid="{D5CDD505-2E9C-101B-9397-08002B2CF9AE}" pid="13" name="OECDHorizontalProjects">
    <vt:lpwstr/>
  </property>
  <property fmtid="{D5CDD505-2E9C-101B-9397-08002B2CF9AE}" pid="14" name="OECDProjectOwnerStructure">
    <vt:lpwstr>134;#DCD/GPP|1fa5e7ec-4e3d-4c84-a9d4-477c33cb8a7b</vt:lpwstr>
  </property>
  <property fmtid="{D5CDD505-2E9C-101B-9397-08002B2CF9AE}" pid="15" name="OECDCommittee">
    <vt:lpwstr/>
  </property>
  <property fmtid="{D5CDD505-2E9C-101B-9397-08002B2CF9AE}" pid="16" name="OECDPWB">
    <vt:lpwstr>1260;#5.1 Development|6195c479-0aac-49f6-bf61-3b9d9e57b67c</vt:lpwstr>
  </property>
  <property fmtid="{D5CDD505-2E9C-101B-9397-08002B2CF9AE}" pid="17" name="OECDKeywords">
    <vt:lpwstr>852;#fragility|c683e794-8c2c-4bae-9e03-86fbe454982a</vt:lpwstr>
  </property>
  <property fmtid="{D5CDD505-2E9C-101B-9397-08002B2CF9AE}" pid="18" name="eShareOrganisationTaxHTField0">
    <vt:lpwstr/>
  </property>
  <property fmtid="{D5CDD505-2E9C-101B-9397-08002B2CF9AE}" pid="19" name="d0b6f6ac229144c2899590f0436d9385">
    <vt:lpwstr/>
  </property>
  <property fmtid="{D5CDD505-2E9C-101B-9397-08002B2CF9AE}" pid="20" name="OECDProject">
    <vt:lpwstr/>
  </property>
  <property fmtid="{D5CDD505-2E9C-101B-9397-08002B2CF9AE}" pid="21" name="OECDOrganisation">
    <vt:lpwstr/>
  </property>
  <property fmtid="{D5CDD505-2E9C-101B-9397-08002B2CF9AE}" pid="22" name="OECDCountry">
    <vt:lpwstr/>
  </property>
</Properties>
</file>