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C8A7-818F-7DC7-D608-FF9C1473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8F160-54F2-CA4A-C550-442260092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E2EB-6D46-71FF-AE6C-880425FA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C9827-5B0F-14F9-60E5-5DF0A2C8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B713-8BD8-55E1-43EF-6D383DD2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0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CC0B-1A52-5C5E-F98C-EBBDEE33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9CC23-B19A-083F-EBCE-6B92752B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070E6-1C8C-E201-1608-FE557641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0FA46-E247-938B-3189-DCB00142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99AC-5A7F-21D4-83F9-7CF10C27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3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49E13-0EBE-3FF3-E2AD-9F4EB9CD9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7803D-DD2D-9157-2913-2488E646A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69A3-6D3F-B812-31C0-625B2CD3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F623-7F08-21AF-8D0A-36935160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9E9B1-973D-F0A2-FADC-F16E6586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0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498F-799C-7DAB-5292-94B8A37C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64F3-78B9-5BA6-357B-4990CDC2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C0CEB-12BF-941D-DEAD-BC705B4A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F09C-4DD5-C1C4-E1F5-233FA684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E4122-1C4C-81DB-627B-15D7C43D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67C1-1C4B-EB9F-C016-43163E6C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7B34D-D2A0-4334-6676-6D9783AE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E043D-80A8-5AF7-9392-8659DD5F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73AB2-BF82-4B22-85DB-C9D3DA2E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1482F-1D9C-9B18-BC5E-F6618A78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8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A44D-7992-8DC9-331C-E24FC295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F756-46C9-DE7B-A456-CC6F676B5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05F73-5A0F-57E6-6FFD-C833A3AB3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BBE91-ED9A-497A-E73D-862B174C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183B8-82AF-62D2-5827-6C8DE202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BC1E2-9CC7-BC6B-78EB-AF04CD5A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7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2EBE-9CB0-51A9-28F2-2C046F35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477D-77B1-E211-09A0-331D208A4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FBC09-C6AE-A690-737D-E5DF39460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7FB87-D903-7718-AECB-73226E8FC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A06B7-ECCE-46FA-C37B-B1DDBC3E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7DBE0-0176-86EB-08FA-C8E6FBE3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C949F-9242-87C4-117D-21A4D1AB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94D05-0077-DF28-0740-267559E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5BFE-B565-7C35-0F96-E6420EBD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5C31D-0963-C5BB-F4C9-0DC35AE1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B9D0A-0FF8-D781-34AA-8CAD7642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3FA11-3BD2-1E65-484C-6FD192B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6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DF486-22C6-AD7F-1883-21E8916E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CB74A-DA50-0D77-385F-72899CBA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AB9B-F5DD-658C-D062-7A787AB1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8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389C-12CD-657F-5DDB-652E5D3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DF24-B9F4-EF87-FE80-40C1042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5B5F6-E11D-33F9-481E-2158BBFCE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B4C90-269C-80D6-FA0A-8E367D22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8E087-6041-870A-5C39-BA8A579E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0E61B-822D-5534-4631-38C9CBE5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E2EE-7F17-7093-60E2-BD39DAA9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22746-9517-95B4-3577-AF7D34FE5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00D7E-C36B-12BC-684E-07411B657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1D60C-0C98-0EB4-2BA0-88DCCC9A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D7904-1C73-9CBA-DBE7-15BA5D0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5FE33-BCA4-0A61-B222-0DBB6A59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AE2A1-928B-AA69-500A-1046000B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08805-76F3-07B9-77E8-60E4D2362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24AD-6317-4734-5901-2444E485C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C88D9-86EE-4224-85CC-EFD8893D0ED6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F23A-83CB-2B7B-71C9-D089EDC6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0B2FE-3785-8DE4-2A1D-5CC0053B2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41711-8528-4F38-89B1-990CAFCBE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3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F049-6264-A5C9-EA4C-B1EE383DC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47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Lessons from the project </a:t>
            </a:r>
            <a:r>
              <a:rPr lang="es-ES" dirty="0"/>
              <a:t>FOINCIDE (Fortalecimiento Institucional Ciudadano para al Desarrollo Territorial)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6D4DF-66B6-8212-022A-2CDCA4728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/>
              <a:t>SALAR International - The Swedish Association of Local and Regional Authorities</a:t>
            </a:r>
          </a:p>
          <a:p>
            <a:r>
              <a:rPr lang="en-GB" dirty="0"/>
              <a:t>Lucia Acosta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44955-A8CC-C638-3CA5-848C413F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68" y="6103154"/>
            <a:ext cx="6256711" cy="754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D7A2AF-C9A7-FB6C-9EE5-9C2A87850E06}"/>
              </a:ext>
            </a:extLst>
          </p:cNvPr>
          <p:cNvSpPr/>
          <p:nvPr/>
        </p:nvSpPr>
        <p:spPr>
          <a:xfrm>
            <a:off x="6015569" y="6103144"/>
            <a:ext cx="6176431" cy="754855"/>
          </a:xfrm>
          <a:prstGeom prst="rect">
            <a:avLst/>
          </a:prstGeom>
          <a:solidFill>
            <a:srgbClr val="222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B13D1-832C-4FA8-DBC6-4081EEBB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25" y="6240547"/>
            <a:ext cx="1885067" cy="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E8B838-DED4-BA0C-0DAA-D724F132DC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52" r="9069" b="1"/>
          <a:stretch>
            <a:fillRect/>
          </a:stretch>
        </p:blipFill>
        <p:spPr>
          <a:xfrm>
            <a:off x="326805" y="3511243"/>
            <a:ext cx="3535311" cy="2788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7B0BE-4516-E255-F088-95D484A0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052" r="2" b="2"/>
          <a:stretch>
            <a:fillRect/>
          </a:stretch>
        </p:blipFill>
        <p:spPr>
          <a:xfrm>
            <a:off x="4017528" y="2907537"/>
            <a:ext cx="4317810" cy="3246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03860-F2F8-18DD-DE77-822241182B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54" r="-3" b="5399"/>
          <a:stretch>
            <a:fillRect/>
          </a:stretch>
        </p:blipFill>
        <p:spPr>
          <a:xfrm>
            <a:off x="627321" y="0"/>
            <a:ext cx="5388248" cy="3511243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6A629-DEED-9F07-69FE-410B4702CD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205" b="1"/>
          <a:stretch>
            <a:fillRect/>
          </a:stretch>
        </p:blipFill>
        <p:spPr>
          <a:xfrm>
            <a:off x="8630502" y="3365989"/>
            <a:ext cx="3545840" cy="2788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4861C0-65DD-8654-D59F-AA0E922E9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68" y="6103154"/>
            <a:ext cx="6256711" cy="7548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77FA9F-C88A-2B1F-D63D-866C76CF991C}"/>
              </a:ext>
            </a:extLst>
          </p:cNvPr>
          <p:cNvSpPr/>
          <p:nvPr/>
        </p:nvSpPr>
        <p:spPr>
          <a:xfrm>
            <a:off x="6015569" y="6103144"/>
            <a:ext cx="6176431" cy="754855"/>
          </a:xfrm>
          <a:prstGeom prst="rect">
            <a:avLst/>
          </a:prstGeom>
          <a:solidFill>
            <a:srgbClr val="222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58562-3F13-B2BA-4135-1CD6B2E6FA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708" r="2" b="2"/>
          <a:stretch>
            <a:fillRect/>
          </a:stretch>
        </p:blipFill>
        <p:spPr>
          <a:xfrm>
            <a:off x="6634716" y="0"/>
            <a:ext cx="5471596" cy="3565556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EF865C-34D3-5730-19E1-E121BBC2E7E2}"/>
              </a:ext>
            </a:extLst>
          </p:cNvPr>
          <p:cNvSpPr/>
          <p:nvPr/>
        </p:nvSpPr>
        <p:spPr>
          <a:xfrm>
            <a:off x="8750595" y="2833106"/>
            <a:ext cx="3441405" cy="603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55DA2F-B829-CB67-3B0C-FDAA1871A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0155" y="6231888"/>
            <a:ext cx="1885067" cy="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C0B0F4-1C01-A2A6-731E-1382B0CD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8" r="2" b="2"/>
          <a:stretch>
            <a:fillRect/>
          </a:stretch>
        </p:blipFill>
        <p:spPr>
          <a:xfrm>
            <a:off x="7159742" y="182131"/>
            <a:ext cx="4064491" cy="2706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658DF-8E7F-FC74-7250-9E9C55C146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57" r="-1" b="-1"/>
          <a:stretch>
            <a:fillRect/>
          </a:stretch>
        </p:blipFill>
        <p:spPr>
          <a:xfrm>
            <a:off x="5942237" y="2989784"/>
            <a:ext cx="5138866" cy="3012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EEF20-0B09-0FE2-D70E-4EEB933F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611"/>
          <a:stretch>
            <a:fillRect/>
          </a:stretch>
        </p:blipFill>
        <p:spPr>
          <a:xfrm>
            <a:off x="1462810" y="0"/>
            <a:ext cx="5592985" cy="3604437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D3799-A907-BD2E-A6DB-0D5470C94D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555" b="-2"/>
          <a:stretch>
            <a:fillRect/>
          </a:stretch>
        </p:blipFill>
        <p:spPr>
          <a:xfrm>
            <a:off x="632836" y="3701900"/>
            <a:ext cx="5138866" cy="2401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6560B1-2F8F-90FE-FF4C-C59FE3EDD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968" y="6103154"/>
            <a:ext cx="6256711" cy="7548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001408-8D79-9461-A67E-F4EE4E7E1ED3}"/>
              </a:ext>
            </a:extLst>
          </p:cNvPr>
          <p:cNvSpPr/>
          <p:nvPr/>
        </p:nvSpPr>
        <p:spPr>
          <a:xfrm>
            <a:off x="6015569" y="6103144"/>
            <a:ext cx="6176431" cy="754855"/>
          </a:xfrm>
          <a:prstGeom prst="rect">
            <a:avLst/>
          </a:prstGeom>
          <a:solidFill>
            <a:srgbClr val="222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8560C-C3DD-48DA-630E-327DB1BF9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8569" y="6240547"/>
            <a:ext cx="1885067" cy="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8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0867-59CC-201F-E194-1E4F8661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lessons learnt from FOINCIDE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ADA4F-88B1-CB68-F3F6-E2BDBD78B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lesson: Start where people are — and build from real needs.</a:t>
            </a:r>
          </a:p>
          <a:p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lesson: Local governments are entry points to broader ecosystems.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lesson: Flexibility is not a luxury — it’s what makes local ownership possible.</a:t>
            </a:r>
          </a:p>
          <a:p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Fourth lesson: Test locally — scale strategically.</a:t>
            </a:r>
            <a:endParaRPr lang="en-GB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49A2A-DBC8-F6FE-F0FF-C2D010D7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68" y="6103154"/>
            <a:ext cx="6256711" cy="754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6182B7-0E89-AF88-9B3E-8F7BB856B066}"/>
              </a:ext>
            </a:extLst>
          </p:cNvPr>
          <p:cNvSpPr/>
          <p:nvPr/>
        </p:nvSpPr>
        <p:spPr>
          <a:xfrm>
            <a:off x="6015569" y="6103144"/>
            <a:ext cx="6176431" cy="754855"/>
          </a:xfrm>
          <a:prstGeom prst="rect">
            <a:avLst/>
          </a:prstGeom>
          <a:solidFill>
            <a:srgbClr val="222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ED5D6-19DA-C401-AE21-0EF33560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686" y="6252851"/>
            <a:ext cx="1885067" cy="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Lessons from the project FOINCIDE (Fortalecimiento Institucional Ciudadano para al Desarrollo Territorial)</vt:lpstr>
      <vt:lpstr>PowerPoint Presentation</vt:lpstr>
      <vt:lpstr>PowerPoint Presentation</vt:lpstr>
      <vt:lpstr>Key lessons learnt from FOINCIDE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Acosta Lucia</dc:creator>
  <cp:lastModifiedBy>Acosta Lucia</cp:lastModifiedBy>
  <cp:revision>3</cp:revision>
  <dcterms:created xsi:type="dcterms:W3CDTF">2025-06-18T06:57:32Z</dcterms:created>
  <dcterms:modified xsi:type="dcterms:W3CDTF">2025-06-18T09:37:04Z</dcterms:modified>
</cp:coreProperties>
</file>