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Raleway Black"/>
      <p:bold r:id="rId21"/>
      <p:boldItalic r:id="rId22"/>
    </p:embeddedFont>
    <p:embeddedFont>
      <p:font typeface="Raleway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RalewayBlack-boldItalic.fntdata"/><Relationship Id="rId21" Type="http://schemas.openxmlformats.org/officeDocument/2006/relationships/font" Target="fonts/RalewayBlack-bold.fntdata"/><Relationship Id="rId24" Type="http://schemas.openxmlformats.org/officeDocument/2006/relationships/font" Target="fonts/RalewayMedium-bold.fntdata"/><Relationship Id="rId23" Type="http://schemas.openxmlformats.org/officeDocument/2006/relationships/font" Target="fonts/Raleway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Medium-boldItalic.fntdata"/><Relationship Id="rId25" Type="http://schemas.openxmlformats.org/officeDocument/2006/relationships/font" Target="fonts/Raleway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241983db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6241983db8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166669648b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166669648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bb5ffb8a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5bb5ffb8a0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87a05114a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687a05114a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241983d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6241983db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87a05114a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3687a05114a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87a05114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687a05114a_0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241983d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6241983db8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87a05114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687a05114a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687a05114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687a05114a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-123825"/>
            <a:ext cx="18288000" cy="10888636"/>
          </a:xfrm>
          <a:custGeom>
            <a:rect b="b" l="l" r="r" t="t"/>
            <a:pathLst>
              <a:path extrusionOk="0" h="10888636" w="18288000">
                <a:moveTo>
                  <a:pt x="0" y="0"/>
                </a:moveTo>
                <a:lnTo>
                  <a:pt x="18288000" y="0"/>
                </a:lnTo>
                <a:lnTo>
                  <a:pt x="18288000" y="10888636"/>
                </a:lnTo>
                <a:lnTo>
                  <a:pt x="0" y="10888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064" l="0" r="0" t="-11222"/>
            </a:stretch>
          </a:blipFill>
          <a:ln>
            <a:noFill/>
          </a:ln>
        </p:spPr>
      </p:sp>
      <p:grpSp>
        <p:nvGrpSpPr>
          <p:cNvPr id="85" name="Google Shape;85;p13"/>
          <p:cNvGrpSpPr/>
          <p:nvPr/>
        </p:nvGrpSpPr>
        <p:grpSpPr>
          <a:xfrm>
            <a:off x="-4348101" y="-288655"/>
            <a:ext cx="22102715" cy="9924525"/>
            <a:chOff x="0" y="-47625"/>
            <a:chExt cx="913898" cy="410357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913898" cy="362732"/>
            </a:xfrm>
            <a:custGeom>
              <a:rect b="b" l="l" r="r" t="t"/>
              <a:pathLst>
                <a:path extrusionOk="0" h="362732" w="913898">
                  <a:moveTo>
                    <a:pt x="710698" y="0"/>
                  </a:moveTo>
                  <a:cubicBezTo>
                    <a:pt x="822922" y="0"/>
                    <a:pt x="913898" y="81200"/>
                    <a:pt x="913898" y="181366"/>
                  </a:cubicBezTo>
                  <a:cubicBezTo>
                    <a:pt x="913898" y="281531"/>
                    <a:pt x="822922" y="362732"/>
                    <a:pt x="710698" y="362732"/>
                  </a:cubicBezTo>
                  <a:lnTo>
                    <a:pt x="203200" y="362732"/>
                  </a:lnTo>
                  <a:cubicBezTo>
                    <a:pt x="90976" y="362732"/>
                    <a:pt x="0" y="281531"/>
                    <a:pt x="0" y="181366"/>
                  </a:cubicBezTo>
                  <a:cubicBezTo>
                    <a:pt x="0" y="8120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0" y="-47625"/>
              <a:ext cx="913898" cy="410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466000" y="219750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11050" y="2955900"/>
            <a:ext cx="16665900" cy="19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MFF session: looking forward</a:t>
            </a:r>
            <a:endParaRPr sz="510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830500" y="5113000"/>
            <a:ext cx="12444600" cy="3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19/06/2025</a:t>
            </a:r>
            <a:br>
              <a:rPr lang="en-US"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4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PFD Global</a:t>
            </a:r>
            <a:endParaRPr sz="44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30987" l="5758" r="0" t="50151"/>
          <a:stretch/>
        </p:blipFill>
        <p:spPr>
          <a:xfrm>
            <a:off x="571900" y="8782425"/>
            <a:ext cx="10685290" cy="7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 b="36059" l="0" r="6226" t="33190"/>
          <a:stretch/>
        </p:blipFill>
        <p:spPr>
          <a:xfrm>
            <a:off x="10407500" y="1069438"/>
            <a:ext cx="3570156" cy="11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3200" y="1232363"/>
            <a:ext cx="3819025" cy="8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353689" y="1028700"/>
            <a:ext cx="5824244" cy="1250266"/>
          </a:xfrm>
          <a:custGeom>
            <a:rect b="b" l="l" r="r" t="t"/>
            <a:pathLst>
              <a:path extrusionOk="0" h="1250266" w="5824244">
                <a:moveTo>
                  <a:pt x="0" y="0"/>
                </a:moveTo>
                <a:lnTo>
                  <a:pt x="5824244" y="0"/>
                </a:lnTo>
                <a:lnTo>
                  <a:pt x="5824244" y="1250266"/>
                </a:lnTo>
                <a:lnTo>
                  <a:pt x="0" y="1250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1459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0" y="-123825"/>
            <a:ext cx="18288000" cy="10888636"/>
          </a:xfrm>
          <a:custGeom>
            <a:rect b="b" l="l" r="r" t="t"/>
            <a:pathLst>
              <a:path extrusionOk="0" h="10888636" w="18288000">
                <a:moveTo>
                  <a:pt x="0" y="0"/>
                </a:moveTo>
                <a:lnTo>
                  <a:pt x="18288000" y="0"/>
                </a:lnTo>
                <a:lnTo>
                  <a:pt x="18288000" y="10888636"/>
                </a:lnTo>
                <a:lnTo>
                  <a:pt x="0" y="10888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239" l="0" r="0" t="-29048"/>
            </a:stretch>
          </a:blipFill>
          <a:ln>
            <a:noFill/>
          </a:ln>
        </p:spPr>
      </p:sp>
      <p:sp>
        <p:nvSpPr>
          <p:cNvPr id="170" name="Google Shape;170;p22"/>
          <p:cNvSpPr/>
          <p:nvPr/>
        </p:nvSpPr>
        <p:spPr>
          <a:xfrm>
            <a:off x="-454700" y="520500"/>
            <a:ext cx="20227200" cy="910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465988" y="1028700"/>
            <a:ext cx="3314377" cy="711820"/>
          </a:xfrm>
          <a:custGeom>
            <a:rect b="b" l="l" r="r" t="t"/>
            <a:pathLst>
              <a:path extrusionOk="0" h="711820" w="3314377">
                <a:moveTo>
                  <a:pt x="0" y="0"/>
                </a:moveTo>
                <a:lnTo>
                  <a:pt x="3314377" y="0"/>
                </a:lnTo>
                <a:lnTo>
                  <a:pt x="3314377" y="711820"/>
                </a:lnTo>
                <a:lnTo>
                  <a:pt x="0" y="711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1378" l="0" r="0" t="0"/>
            </a:stretch>
          </a:blipFill>
          <a:ln>
            <a:noFill/>
          </a:ln>
        </p:spPr>
      </p:sp>
      <p:sp>
        <p:nvSpPr>
          <p:cNvPr id="172" name="Google Shape;172;p22"/>
          <p:cNvSpPr txBox="1"/>
          <p:nvPr/>
        </p:nvSpPr>
        <p:spPr>
          <a:xfrm>
            <a:off x="599725" y="1904325"/>
            <a:ext cx="16791900" cy="7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Progressive influence: limited but essential</a:t>
            </a:r>
            <a:endParaRPr b="1" sz="31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Few states defend value-based, rights-driven and needs-oriented aid.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Target countries with </a:t>
            </a:r>
            <a:r>
              <a:rPr b="1"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low Human Development Index (HDI)</a:t>
            </a: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 scores, and keeping </a:t>
            </a:r>
            <a:r>
              <a:rPr b="1"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human development </a:t>
            </a: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and </a:t>
            </a:r>
            <a:r>
              <a:rPr b="1"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inequality reduction </a:t>
            </a: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at the core of EU ODA.</a:t>
            </a:r>
            <a:b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</a:br>
            <a:endParaRPr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Strategic implications and way forward</a:t>
            </a:r>
            <a:endParaRPr b="1" sz="31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ODA cuts damage trust with partner countries.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Signal that EU commitments are politically fragile or easy to shift.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Risk to long-term cooperation impact.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b="1"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CSOs call to:</a:t>
            </a:r>
            <a:endParaRPr b="1"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○"/>
            </a:pP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Shift ODA governance to a more inclusive UN-based system.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○"/>
            </a:pP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Greater transparency, </a:t>
            </a: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depoliticization</a:t>
            </a: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 and focus on poverty and inequality reduction.</a:t>
            </a:r>
            <a:endParaRPr b="1" sz="31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 b="8003" l="0" r="0" t="0"/>
          <a:stretch/>
        </p:blipFill>
        <p:spPr>
          <a:xfrm>
            <a:off x="-76200" y="1098274"/>
            <a:ext cx="18440402" cy="73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 rotWithShape="1">
          <a:blip r:embed="rId4">
            <a:alphaModFix/>
          </a:blip>
          <a:srcRect b="30987" l="5758" r="0" t="50151"/>
          <a:stretch/>
        </p:blipFill>
        <p:spPr>
          <a:xfrm>
            <a:off x="325000" y="8412475"/>
            <a:ext cx="12323899" cy="8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-123825"/>
            <a:ext cx="18288000" cy="10888636"/>
          </a:xfrm>
          <a:custGeom>
            <a:rect b="b" l="l" r="r" t="t"/>
            <a:pathLst>
              <a:path extrusionOk="0" h="10888636" w="18288000">
                <a:moveTo>
                  <a:pt x="0" y="0"/>
                </a:moveTo>
                <a:lnTo>
                  <a:pt x="18288000" y="0"/>
                </a:lnTo>
                <a:lnTo>
                  <a:pt x="18288000" y="10888636"/>
                </a:lnTo>
                <a:lnTo>
                  <a:pt x="0" y="10888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069" l="0" r="0" t="-11219"/>
            </a:stretch>
          </a:blipFill>
          <a:ln>
            <a:noFill/>
          </a:ln>
        </p:spPr>
      </p:sp>
      <p:sp>
        <p:nvSpPr>
          <p:cNvPr id="100" name="Google Shape;100;p14"/>
          <p:cNvSpPr/>
          <p:nvPr/>
        </p:nvSpPr>
        <p:spPr>
          <a:xfrm>
            <a:off x="-454700" y="520500"/>
            <a:ext cx="20227200" cy="910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465988" y="1028700"/>
            <a:ext cx="3314377" cy="711820"/>
          </a:xfrm>
          <a:custGeom>
            <a:rect b="b" l="l" r="r" t="t"/>
            <a:pathLst>
              <a:path extrusionOk="0" h="711820" w="3314377">
                <a:moveTo>
                  <a:pt x="0" y="0"/>
                </a:moveTo>
                <a:lnTo>
                  <a:pt x="3314377" y="0"/>
                </a:lnTo>
                <a:lnTo>
                  <a:pt x="3314377" y="711820"/>
                </a:lnTo>
                <a:lnTo>
                  <a:pt x="0" y="711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1378" l="0" r="0" t="0"/>
            </a:stretch>
          </a:blipFill>
          <a:ln>
            <a:noFill/>
          </a:ln>
        </p:spPr>
      </p:sp>
      <p:sp>
        <p:nvSpPr>
          <p:cNvPr id="102" name="Google Shape;102;p14"/>
          <p:cNvSpPr txBox="1"/>
          <p:nvPr/>
        </p:nvSpPr>
        <p:spPr>
          <a:xfrm>
            <a:off x="466000" y="2197500"/>
            <a:ext cx="730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Guiding questions</a:t>
            </a:r>
            <a:endParaRPr b="1" sz="4800"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466000" y="3404550"/>
            <a:ext cx="15764100" cy="3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 Medium"/>
              <a:buAutoNum type="arabicPeriod"/>
            </a:pPr>
            <a:r>
              <a:rPr lang="en-US" sz="3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What does the MFF mean for EU international cooperation &amp; external action?</a:t>
            </a:r>
            <a:br>
              <a:rPr lang="en-US" sz="3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endParaRPr sz="32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 Medium"/>
              <a:buAutoNum type="arabicPeriod"/>
            </a:pPr>
            <a:r>
              <a:rPr lang="en-US" sz="3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What is at stake in the negotiation process for the post-2027 MFF?</a:t>
            </a:r>
            <a:br>
              <a:rPr lang="en-US" sz="3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endParaRPr sz="32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 Medium"/>
              <a:buAutoNum type="arabicPeriod"/>
            </a:pPr>
            <a:r>
              <a:rPr lang="en-US" sz="3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EU Member States political landscape: trends and impact on ODA</a:t>
            </a:r>
            <a:endParaRPr sz="32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0" y="-123825"/>
            <a:ext cx="18288000" cy="10888636"/>
          </a:xfrm>
          <a:custGeom>
            <a:rect b="b" l="l" r="r" t="t"/>
            <a:pathLst>
              <a:path extrusionOk="0" h="10888636" w="18288000">
                <a:moveTo>
                  <a:pt x="0" y="0"/>
                </a:moveTo>
                <a:lnTo>
                  <a:pt x="18288000" y="0"/>
                </a:lnTo>
                <a:lnTo>
                  <a:pt x="18288000" y="10888636"/>
                </a:lnTo>
                <a:lnTo>
                  <a:pt x="0" y="10888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069" l="0" r="0" t="-11219"/>
            </a:stretch>
          </a:blipFill>
          <a:ln>
            <a:noFill/>
          </a:ln>
        </p:spPr>
      </p:sp>
      <p:sp>
        <p:nvSpPr>
          <p:cNvPr id="109" name="Google Shape;109;p15"/>
          <p:cNvSpPr/>
          <p:nvPr/>
        </p:nvSpPr>
        <p:spPr>
          <a:xfrm>
            <a:off x="-454700" y="520500"/>
            <a:ext cx="20227200" cy="910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465988" y="1028700"/>
            <a:ext cx="3314377" cy="711820"/>
          </a:xfrm>
          <a:custGeom>
            <a:rect b="b" l="l" r="r" t="t"/>
            <a:pathLst>
              <a:path extrusionOk="0" h="711820" w="3314377">
                <a:moveTo>
                  <a:pt x="0" y="0"/>
                </a:moveTo>
                <a:lnTo>
                  <a:pt x="3314377" y="0"/>
                </a:lnTo>
                <a:lnTo>
                  <a:pt x="3314377" y="711820"/>
                </a:lnTo>
                <a:lnTo>
                  <a:pt x="0" y="711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1378" l="0" r="0" t="0"/>
            </a:stretch>
          </a:blipFill>
          <a:ln>
            <a:noFill/>
          </a:ln>
        </p:spPr>
      </p:sp>
      <p:sp>
        <p:nvSpPr>
          <p:cNvPr id="111" name="Google Shape;111;p15"/>
          <p:cNvSpPr txBox="1"/>
          <p:nvPr/>
        </p:nvSpPr>
        <p:spPr>
          <a:xfrm>
            <a:off x="466000" y="2019675"/>
            <a:ext cx="1704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W</a:t>
            </a:r>
            <a:r>
              <a:rPr b="1" lang="en-US" sz="36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hat does the MFF mean for EU international cooperation &amp; external action?</a:t>
            </a:r>
            <a:endParaRPr b="1" sz="3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437400" y="3225850"/>
            <a:ext cx="17413200" cy="56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MFF is not just a budget - it is a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moral and strategic expression of the EU’s global role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 </a:t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 robust MFF is essential to:</a:t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Prevent the regression of global cooperation progress.</a:t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Assert EU’s credibility in the word.</a:t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Deliver on its obligations to partner countries.</a:t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0" y="-123825"/>
            <a:ext cx="18288000" cy="10888636"/>
          </a:xfrm>
          <a:custGeom>
            <a:rect b="b" l="l" r="r" t="t"/>
            <a:pathLst>
              <a:path extrusionOk="0" h="10888636" w="18288000">
                <a:moveTo>
                  <a:pt x="0" y="0"/>
                </a:moveTo>
                <a:lnTo>
                  <a:pt x="18288000" y="0"/>
                </a:lnTo>
                <a:lnTo>
                  <a:pt x="18288000" y="10888636"/>
                </a:lnTo>
                <a:lnTo>
                  <a:pt x="0" y="10888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069" l="0" r="0" t="-11219"/>
            </a:stretch>
          </a:blipFill>
          <a:ln>
            <a:noFill/>
          </a:ln>
        </p:spPr>
      </p:sp>
      <p:sp>
        <p:nvSpPr>
          <p:cNvPr id="118" name="Google Shape;118;p16"/>
          <p:cNvSpPr/>
          <p:nvPr/>
        </p:nvSpPr>
        <p:spPr>
          <a:xfrm>
            <a:off x="-454700" y="520500"/>
            <a:ext cx="20227200" cy="910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465988" y="1028700"/>
            <a:ext cx="3314377" cy="711820"/>
          </a:xfrm>
          <a:custGeom>
            <a:rect b="b" l="l" r="r" t="t"/>
            <a:pathLst>
              <a:path extrusionOk="0" h="711820" w="3314377">
                <a:moveTo>
                  <a:pt x="0" y="0"/>
                </a:moveTo>
                <a:lnTo>
                  <a:pt x="3314377" y="0"/>
                </a:lnTo>
                <a:lnTo>
                  <a:pt x="3314377" y="711820"/>
                </a:lnTo>
                <a:lnTo>
                  <a:pt x="0" y="711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1378" l="0" r="0" t="0"/>
            </a:stretch>
          </a:blipFill>
          <a:ln>
            <a:noFill/>
          </a:ln>
        </p:spPr>
      </p:sp>
      <p:sp>
        <p:nvSpPr>
          <p:cNvPr id="120" name="Google Shape;120;p16"/>
          <p:cNvSpPr txBox="1"/>
          <p:nvPr/>
        </p:nvSpPr>
        <p:spPr>
          <a:xfrm>
            <a:off x="567775" y="2121875"/>
            <a:ext cx="17413200" cy="6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Medium"/>
              <a:buAutoNum type="arabicPeriod"/>
            </a:pPr>
            <a:r>
              <a:rPr b="1" lang="en-US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strategic tool for global solidarity and leadership</a:t>
            </a:r>
            <a:br>
              <a:rPr b="1" lang="en-US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MFF must:</a:t>
            </a:r>
            <a:b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Reduce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poverty 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and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inequalities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  <a:b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Human rights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gender equality,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and a “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leave no one behind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”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approach.</a:t>
            </a:r>
            <a:b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Sustainable Development Goals (SDGs), the Paris Agreement, and global climate and biodiversity commitments.</a:t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0" y="-123825"/>
            <a:ext cx="18288000" cy="10888636"/>
          </a:xfrm>
          <a:custGeom>
            <a:rect b="b" l="l" r="r" t="t"/>
            <a:pathLst>
              <a:path extrusionOk="0" h="10888636" w="18288000">
                <a:moveTo>
                  <a:pt x="0" y="0"/>
                </a:moveTo>
                <a:lnTo>
                  <a:pt x="18288000" y="0"/>
                </a:lnTo>
                <a:lnTo>
                  <a:pt x="18288000" y="10888636"/>
                </a:lnTo>
                <a:lnTo>
                  <a:pt x="0" y="10888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069" l="0" r="0" t="-11219"/>
            </a:stretch>
          </a:blipFill>
          <a:ln>
            <a:noFill/>
          </a:ln>
        </p:spPr>
      </p:sp>
      <p:sp>
        <p:nvSpPr>
          <p:cNvPr id="126" name="Google Shape;126;p17"/>
          <p:cNvSpPr/>
          <p:nvPr/>
        </p:nvSpPr>
        <p:spPr>
          <a:xfrm>
            <a:off x="-454700" y="520500"/>
            <a:ext cx="20227200" cy="910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465988" y="1028700"/>
            <a:ext cx="3314377" cy="711820"/>
          </a:xfrm>
          <a:custGeom>
            <a:rect b="b" l="l" r="r" t="t"/>
            <a:pathLst>
              <a:path extrusionOk="0" h="711820" w="3314377">
                <a:moveTo>
                  <a:pt x="0" y="0"/>
                </a:moveTo>
                <a:lnTo>
                  <a:pt x="3314377" y="0"/>
                </a:lnTo>
                <a:lnTo>
                  <a:pt x="3314377" y="711820"/>
                </a:lnTo>
                <a:lnTo>
                  <a:pt x="0" y="711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1378" l="0" r="0" t="0"/>
            </a:stretch>
          </a:blipFill>
          <a:ln>
            <a:noFill/>
          </a:ln>
        </p:spPr>
      </p:sp>
      <p:sp>
        <p:nvSpPr>
          <p:cNvPr id="128" name="Google Shape;128;p17"/>
          <p:cNvSpPr txBox="1"/>
          <p:nvPr/>
        </p:nvSpPr>
        <p:spPr>
          <a:xfrm>
            <a:off x="466000" y="2078225"/>
            <a:ext cx="17545500" cy="7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2.</a:t>
            </a:r>
            <a:r>
              <a:rPr b="1" lang="en-US" sz="36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 Financial ambition and predictability</a:t>
            </a:r>
            <a:br>
              <a:rPr lang="en-US" sz="3200">
                <a:solidFill>
                  <a:schemeClr val="dk1"/>
                </a:solidFill>
                <a:highlight>
                  <a:schemeClr val="lt1"/>
                </a:highlight>
                <a:latin typeface="Raleway Medium"/>
                <a:ea typeface="Raleway Medium"/>
                <a:cs typeface="Raleway Medium"/>
                <a:sym typeface="Raleway Medium"/>
              </a:rPr>
            </a:br>
            <a:endParaRPr sz="3200">
              <a:solidFill>
                <a:schemeClr val="dk1"/>
              </a:solidFill>
              <a:highlight>
                <a:schemeClr val="lt1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b="1"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Enabling tool</a:t>
            </a: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for international cooperation and EU’s and partners’ long-term goals.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b="1"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b="1"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redictable </a:t>
            </a: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and </a:t>
            </a:r>
            <a:r>
              <a:rPr b="1"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flexible budget.</a:t>
            </a:r>
            <a:br>
              <a:rPr b="1"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</a:br>
            <a:br>
              <a:rPr b="1"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</a:b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3. </a:t>
            </a:r>
            <a:r>
              <a:rPr b="1" lang="en-US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Focus on human development and support to those most in need</a:t>
            </a:r>
            <a:b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MFF must drive EU ODA toward:</a:t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○"/>
            </a:pP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Human development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→ end goal: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address inequalities 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and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reduce poverty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&amp; empower individuals and create the enabling environment for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long-term prosperity.</a:t>
            </a:r>
            <a:b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○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Least Developed Countries (LDCs) and Fragile and Conflict-Affected States (FCAS).</a:t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0" y="-123825"/>
            <a:ext cx="18288000" cy="10888636"/>
          </a:xfrm>
          <a:custGeom>
            <a:rect b="b" l="l" r="r" t="t"/>
            <a:pathLst>
              <a:path extrusionOk="0" h="10888636" w="18288000">
                <a:moveTo>
                  <a:pt x="0" y="0"/>
                </a:moveTo>
                <a:lnTo>
                  <a:pt x="18288000" y="0"/>
                </a:lnTo>
                <a:lnTo>
                  <a:pt x="18288000" y="10888636"/>
                </a:lnTo>
                <a:lnTo>
                  <a:pt x="0" y="10888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069" l="0" r="0" t="-11219"/>
            </a:stretch>
          </a:blip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>
            <a:off x="-454700" y="520500"/>
            <a:ext cx="20227200" cy="910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465988" y="1028700"/>
            <a:ext cx="3314377" cy="711820"/>
          </a:xfrm>
          <a:custGeom>
            <a:rect b="b" l="l" r="r" t="t"/>
            <a:pathLst>
              <a:path extrusionOk="0" h="711820" w="3314377">
                <a:moveTo>
                  <a:pt x="0" y="0"/>
                </a:moveTo>
                <a:lnTo>
                  <a:pt x="3314377" y="0"/>
                </a:lnTo>
                <a:lnTo>
                  <a:pt x="3314377" y="711820"/>
                </a:lnTo>
                <a:lnTo>
                  <a:pt x="0" y="711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1378" l="0" r="0" t="0"/>
            </a:stretch>
          </a:blipFill>
          <a:ln>
            <a:noFill/>
          </a:ln>
        </p:spPr>
      </p:sp>
      <p:sp>
        <p:nvSpPr>
          <p:cNvPr id="136" name="Google Shape;136;p18"/>
          <p:cNvSpPr txBox="1"/>
          <p:nvPr/>
        </p:nvSpPr>
        <p:spPr>
          <a:xfrm>
            <a:off x="466000" y="1874700"/>
            <a:ext cx="17413200" cy="7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4. </a:t>
            </a:r>
            <a:r>
              <a:rPr b="1" lang="en-US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Safeguarding ODA integrity</a:t>
            </a:r>
            <a:endParaRPr b="1" sz="3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Tool for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poverty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reduction, sustainable development 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and addressing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global inequalities.</a:t>
            </a:r>
            <a:b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Strongly opposes the instrumentalisation of aid.</a:t>
            </a:r>
            <a:b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b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endParaRPr sz="32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5. </a:t>
            </a:r>
            <a:r>
              <a:rPr b="1" lang="en-US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Prioritising inequality, gender, disability and climate</a:t>
            </a:r>
            <a:endParaRPr b="1" sz="3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Thematic programmes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with spending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targets 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to ensure key areas are protected and enhanced.</a:t>
            </a:r>
            <a:b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○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How? Inequality marker (i-marker), disability inclusion marker, gender equality and climate and biodiversity finance…</a:t>
            </a:r>
            <a:endParaRPr sz="32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0" y="-123825"/>
            <a:ext cx="18288000" cy="10888636"/>
          </a:xfrm>
          <a:custGeom>
            <a:rect b="b" l="l" r="r" t="t"/>
            <a:pathLst>
              <a:path extrusionOk="0" h="10888636" w="18288000">
                <a:moveTo>
                  <a:pt x="0" y="0"/>
                </a:moveTo>
                <a:lnTo>
                  <a:pt x="18288000" y="0"/>
                </a:lnTo>
                <a:lnTo>
                  <a:pt x="18288000" y="10888636"/>
                </a:lnTo>
                <a:lnTo>
                  <a:pt x="0" y="10888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069" l="0" r="0" t="-11219"/>
            </a:stretch>
          </a:blipFill>
          <a:ln>
            <a:noFill/>
          </a:ln>
        </p:spPr>
      </p:sp>
      <p:sp>
        <p:nvSpPr>
          <p:cNvPr id="142" name="Google Shape;142;p19"/>
          <p:cNvSpPr/>
          <p:nvPr/>
        </p:nvSpPr>
        <p:spPr>
          <a:xfrm>
            <a:off x="-454700" y="520500"/>
            <a:ext cx="20227200" cy="910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465988" y="1028700"/>
            <a:ext cx="3314377" cy="711820"/>
          </a:xfrm>
          <a:custGeom>
            <a:rect b="b" l="l" r="r" t="t"/>
            <a:pathLst>
              <a:path extrusionOk="0" h="711820" w="3314377">
                <a:moveTo>
                  <a:pt x="0" y="0"/>
                </a:moveTo>
                <a:lnTo>
                  <a:pt x="3314377" y="0"/>
                </a:lnTo>
                <a:lnTo>
                  <a:pt x="3314377" y="711820"/>
                </a:lnTo>
                <a:lnTo>
                  <a:pt x="0" y="711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1378" l="0" r="0" t="0"/>
            </a:stretch>
          </a:blipFill>
          <a:ln>
            <a:noFill/>
          </a:ln>
        </p:spPr>
      </p:sp>
      <p:sp>
        <p:nvSpPr>
          <p:cNvPr id="144" name="Google Shape;144;p19"/>
          <p:cNvSpPr txBox="1"/>
          <p:nvPr/>
        </p:nvSpPr>
        <p:spPr>
          <a:xfrm>
            <a:off x="437400" y="1948725"/>
            <a:ext cx="17413200" cy="75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6. </a:t>
            </a:r>
            <a:r>
              <a:rPr b="1" lang="en-US"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Empowering civil society</a:t>
            </a:r>
            <a:br>
              <a:rPr b="1" lang="en-US"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2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Allocated budget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directly implemented by CSOs.</a:t>
            </a:r>
            <a:endParaRPr b="1"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Ensure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transparent, flexible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and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accessible 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funding for CSOs, especially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local organisations.</a:t>
            </a:r>
            <a:endParaRPr b="1"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EU should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not rely primarily on indirect management 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which limits access for CSOs.</a:t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7.</a:t>
            </a:r>
            <a:r>
              <a:rPr b="1" lang="en-US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Governance and policy coherence</a:t>
            </a:r>
            <a:br>
              <a:rPr b="1" lang="en-US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2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Maintain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distinct instruments 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(e.g. NDICI-GE, HUMA, IPA).</a:t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Policy Coherence for Sustainable Development (PCSD)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must guide all MFF headings.</a:t>
            </a:r>
            <a:b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endParaRPr sz="28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Medium"/>
              <a:buChar char="●"/>
            </a:pP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Flexibility mechanisms must not undermine the </a:t>
            </a:r>
            <a:r>
              <a:rPr b="1" lang="en-US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predictability and core mandates</a:t>
            </a:r>
            <a:r>
              <a:rPr lang="en-US"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of international cooperation.</a:t>
            </a:r>
            <a:endParaRPr b="1"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/>
          <p:nvPr/>
        </p:nvSpPr>
        <p:spPr>
          <a:xfrm>
            <a:off x="0" y="-123825"/>
            <a:ext cx="18288000" cy="10888636"/>
          </a:xfrm>
          <a:custGeom>
            <a:rect b="b" l="l" r="r" t="t"/>
            <a:pathLst>
              <a:path extrusionOk="0" h="10888636" w="18288000">
                <a:moveTo>
                  <a:pt x="0" y="0"/>
                </a:moveTo>
                <a:lnTo>
                  <a:pt x="18288000" y="0"/>
                </a:lnTo>
                <a:lnTo>
                  <a:pt x="18288000" y="10888636"/>
                </a:lnTo>
                <a:lnTo>
                  <a:pt x="0" y="10888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069" l="0" r="0" t="-11219"/>
            </a:stretch>
          </a:blipFill>
          <a:ln>
            <a:noFill/>
          </a:ln>
        </p:spPr>
      </p:sp>
      <p:sp>
        <p:nvSpPr>
          <p:cNvPr id="150" name="Google Shape;150;p20"/>
          <p:cNvSpPr/>
          <p:nvPr/>
        </p:nvSpPr>
        <p:spPr>
          <a:xfrm>
            <a:off x="-454700" y="520500"/>
            <a:ext cx="20227200" cy="910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465988" y="1028700"/>
            <a:ext cx="3314377" cy="711820"/>
          </a:xfrm>
          <a:custGeom>
            <a:rect b="b" l="l" r="r" t="t"/>
            <a:pathLst>
              <a:path extrusionOk="0" h="711820" w="3314377">
                <a:moveTo>
                  <a:pt x="0" y="0"/>
                </a:moveTo>
                <a:lnTo>
                  <a:pt x="3314377" y="0"/>
                </a:lnTo>
                <a:lnTo>
                  <a:pt x="3314377" y="711820"/>
                </a:lnTo>
                <a:lnTo>
                  <a:pt x="0" y="711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1378" l="0" r="0" t="0"/>
            </a:stretch>
          </a:blipFill>
          <a:ln>
            <a:noFill/>
          </a:ln>
        </p:spPr>
      </p:sp>
      <p:sp>
        <p:nvSpPr>
          <p:cNvPr id="152" name="Google Shape;152;p20"/>
          <p:cNvSpPr txBox="1"/>
          <p:nvPr/>
        </p:nvSpPr>
        <p:spPr>
          <a:xfrm>
            <a:off x="466000" y="1829375"/>
            <a:ext cx="1546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MFF proposal: what is at stake?</a:t>
            </a:r>
            <a:endParaRPr b="1" sz="3600">
              <a:solidFill>
                <a:srgbClr val="CC583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466000" y="2706325"/>
            <a:ext cx="17642100" cy="6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 Medium"/>
              <a:buChar char="●"/>
            </a:pPr>
            <a:r>
              <a:rPr lang="en-US" sz="25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Ex</a:t>
            </a:r>
            <a:r>
              <a:rPr lang="en-US" sz="25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ternal action instruments (NDICI, HUMA &amp; IPA) </a:t>
            </a:r>
            <a:r>
              <a:rPr b="1" lang="en-US" sz="25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merged into a Global Europe Fund</a:t>
            </a:r>
            <a:r>
              <a:rPr lang="en-US" sz="25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.</a:t>
            </a:r>
            <a:br>
              <a:rPr lang="en-US" sz="25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endParaRPr b="1" sz="25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Raleway"/>
              <a:buChar char="●"/>
            </a:pPr>
            <a:r>
              <a:rPr b="1" lang="en-US" sz="25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NDICI regulation as the basis</a:t>
            </a:r>
            <a:r>
              <a:rPr lang="en-US" sz="25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. HUMA budget included in the fund but for its </a:t>
            </a:r>
            <a:r>
              <a:rPr b="1" lang="en-US" sz="25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implementation</a:t>
            </a:r>
            <a:r>
              <a:rPr lang="en-US" sz="25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, will refer to the </a:t>
            </a:r>
            <a:r>
              <a:rPr b="1" lang="en-US" sz="25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existing HUMA regulation.</a:t>
            </a:r>
            <a:br>
              <a:rPr lang="en-US" sz="25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endParaRPr sz="25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●"/>
            </a:pP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MFF 3 pillars: </a:t>
            </a:r>
            <a: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Competitiveness + National programmes + External plus </a:t>
            </a: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stand-alone programmes.</a:t>
            </a:r>
            <a:b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Regional chapters</a:t>
            </a:r>
            <a: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covering </a:t>
            </a: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macro-regions</a:t>
            </a:r>
            <a: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alongside a </a:t>
            </a: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"Global Pillar</a:t>
            </a:r>
            <a: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" for broader international actions (global health, education…) → </a:t>
            </a: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 thematic programmes/targets.</a:t>
            </a:r>
            <a:b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●"/>
            </a:pPr>
            <a: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Flexibilities within these geographical allocations are foreseen → </a:t>
            </a: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flexibility as a core principle.</a:t>
            </a:r>
            <a:b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●"/>
            </a:pP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‘Cushion’ </a:t>
            </a:r>
            <a: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included &amp;</a:t>
            </a: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Ukraine not decided yet </a:t>
            </a:r>
            <a: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but funds for reconstruction </a:t>
            </a: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above the MFF ceiling.</a:t>
            </a:r>
            <a:b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●"/>
            </a:pP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New own resources → </a:t>
            </a:r>
            <a: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hot topic.</a:t>
            </a:r>
            <a:endParaRPr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○"/>
            </a:pPr>
            <a:r>
              <a:rPr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Financial Transaction Tax</a:t>
            </a:r>
            <a:endParaRPr b="1"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>
            <a:off x="0" y="-123825"/>
            <a:ext cx="18288000" cy="10888636"/>
          </a:xfrm>
          <a:custGeom>
            <a:rect b="b" l="l" r="r" t="t"/>
            <a:pathLst>
              <a:path extrusionOk="0" h="10888636" w="18288000">
                <a:moveTo>
                  <a:pt x="0" y="0"/>
                </a:moveTo>
                <a:lnTo>
                  <a:pt x="18288000" y="0"/>
                </a:lnTo>
                <a:lnTo>
                  <a:pt x="18288000" y="10888636"/>
                </a:lnTo>
                <a:lnTo>
                  <a:pt x="0" y="10888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239" l="0" r="0" t="-29048"/>
            </a:stretch>
          </a:blipFill>
          <a:ln>
            <a:noFill/>
          </a:ln>
        </p:spPr>
      </p:sp>
      <p:sp>
        <p:nvSpPr>
          <p:cNvPr id="159" name="Google Shape;159;p21"/>
          <p:cNvSpPr/>
          <p:nvPr/>
        </p:nvSpPr>
        <p:spPr>
          <a:xfrm>
            <a:off x="-454700" y="520500"/>
            <a:ext cx="20227200" cy="910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465988" y="1028700"/>
            <a:ext cx="3314377" cy="711820"/>
          </a:xfrm>
          <a:custGeom>
            <a:rect b="b" l="l" r="r" t="t"/>
            <a:pathLst>
              <a:path extrusionOk="0" h="711820" w="3314377">
                <a:moveTo>
                  <a:pt x="0" y="0"/>
                </a:moveTo>
                <a:lnTo>
                  <a:pt x="3314377" y="0"/>
                </a:lnTo>
                <a:lnTo>
                  <a:pt x="3314377" y="711820"/>
                </a:lnTo>
                <a:lnTo>
                  <a:pt x="0" y="711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1378" l="0" r="0" t="0"/>
            </a:stretch>
          </a:blipFill>
          <a:ln>
            <a:noFill/>
          </a:ln>
        </p:spPr>
      </p:sp>
      <p:sp>
        <p:nvSpPr>
          <p:cNvPr id="161" name="Google Shape;161;p21"/>
          <p:cNvSpPr txBox="1"/>
          <p:nvPr/>
        </p:nvSpPr>
        <p:spPr>
          <a:xfrm>
            <a:off x="466000" y="2003250"/>
            <a:ext cx="1751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EU Member States political landscape: trends and impact on ODA</a:t>
            </a:r>
            <a:endParaRPr b="1" sz="3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573125" y="3090925"/>
            <a:ext cx="16791900" cy="59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Right-wing governments rising across EU since 2023.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Particularly visible in: Sweden, Netherlands, Germany and France.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●"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Transforming into: budget cuts, nationalistic </a:t>
            </a: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rhetoric, migration-centric narratives</a:t>
            </a: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and aid increasingly politicised and redirected → result: ODA even more at risk.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720000" y="6340525"/>
            <a:ext cx="8649300" cy="2431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Sweden</a:t>
            </a: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: far-right influence on ODA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○"/>
            </a:pP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Abandoned 1% GNI target after decades.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○"/>
            </a:pP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Cut contracts with 17 CSO Strategic Partners.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○"/>
            </a:pP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ODA prioritises security, migration, and Ukraine.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9856700" y="6340525"/>
            <a:ext cx="7557900" cy="2431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France</a:t>
            </a: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: aid decline amid uncertainty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○"/>
            </a:pP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ODA dropped to 0.5% of GNI in 2023.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○"/>
            </a:pP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Further €1B cut planned for 2025.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4064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○"/>
            </a:pP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0.7% target delayed to 2030.</a:t>
            </a:r>
            <a:endParaRPr b="1" sz="28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