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96" r:id="rId6"/>
    <p:sldId id="289" r:id="rId7"/>
    <p:sldId id="294" r:id="rId8"/>
    <p:sldId id="300" r:id="rId9"/>
    <p:sldId id="302" r:id="rId10"/>
    <p:sldId id="301" r:id="rId11"/>
    <p:sldId id="303" r:id="rId12"/>
    <p:sldId id="304" r:id="rId13"/>
    <p:sldId id="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500A64"/>
    <a:srgbClr val="008CAA"/>
    <a:srgbClr val="5A0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53822-CCF6-451A-B255-F5E92402468A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2A44216-C2E8-4DCB-8FDF-6FE418534619}">
      <dgm:prSet phldrT="[Text]"/>
      <dgm:spPr/>
      <dgm:t>
        <a:bodyPr/>
        <a:lstStyle/>
        <a:p>
          <a:r>
            <a:rPr lang="en-US" b="1" dirty="0">
              <a:latin typeface="Oxfam TSTAR PRO"/>
              <a:cs typeface="Calibri"/>
            </a:rPr>
            <a:t>Monitor and Early Warning Mechanism</a:t>
          </a:r>
          <a:endParaRPr lang="en-US" b="1" dirty="0"/>
        </a:p>
      </dgm:t>
    </dgm:pt>
    <dgm:pt modelId="{521ADFF9-2725-47C9-9CF0-E363C8C21505}" type="parTrans" cxnId="{76327E73-A67F-4CC1-BE0A-4CB7485CE7B3}">
      <dgm:prSet/>
      <dgm:spPr/>
      <dgm:t>
        <a:bodyPr/>
        <a:lstStyle/>
        <a:p>
          <a:endParaRPr lang="en-US"/>
        </a:p>
      </dgm:t>
    </dgm:pt>
    <dgm:pt modelId="{CC85ABD5-CDFA-42AA-93FB-5286133A88F4}" type="sibTrans" cxnId="{76327E73-A67F-4CC1-BE0A-4CB7485CE7B3}">
      <dgm:prSet/>
      <dgm:spPr/>
      <dgm:t>
        <a:bodyPr/>
        <a:lstStyle/>
        <a:p>
          <a:endParaRPr lang="en-US"/>
        </a:p>
      </dgm:t>
    </dgm:pt>
    <dgm:pt modelId="{DA6E1707-D869-491F-9DBB-97C9BAB51320}">
      <dgm:prSet phldrT="[Text]"/>
      <dgm:spPr/>
      <dgm:t>
        <a:bodyPr/>
        <a:lstStyle/>
        <a:p>
          <a:r>
            <a:rPr lang="en-US" b="1" dirty="0">
              <a:latin typeface="Oxfam TSTAR PRO"/>
              <a:cs typeface="Calibri"/>
            </a:rPr>
            <a:t>Flexible Support Mechanism</a:t>
          </a:r>
          <a:endParaRPr lang="en-US" b="1" dirty="0"/>
        </a:p>
      </dgm:t>
    </dgm:pt>
    <dgm:pt modelId="{062B5026-887F-40F9-8926-3E5F49E0878B}" type="parTrans" cxnId="{8EE0E7D6-07AA-4B25-9097-6D93EF6C2DD6}">
      <dgm:prSet/>
      <dgm:spPr/>
      <dgm:t>
        <a:bodyPr/>
        <a:lstStyle/>
        <a:p>
          <a:endParaRPr lang="en-US"/>
        </a:p>
      </dgm:t>
    </dgm:pt>
    <dgm:pt modelId="{90C52EAD-62CF-4A02-8C35-4FF42B4DAA6A}" type="sibTrans" cxnId="{8EE0E7D6-07AA-4B25-9097-6D93EF6C2DD6}">
      <dgm:prSet/>
      <dgm:spPr/>
      <dgm:t>
        <a:bodyPr/>
        <a:lstStyle/>
        <a:p>
          <a:endParaRPr lang="en-US"/>
        </a:p>
      </dgm:t>
    </dgm:pt>
    <dgm:pt modelId="{0E1F2E87-7420-4EBE-97AC-E910F6AE293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latin typeface="Oxfam TSTAR PRO"/>
              <a:cs typeface="Calibri"/>
            </a:rPr>
            <a:t>Led by </a:t>
          </a:r>
          <a:r>
            <a:rPr lang="en-US" sz="2000" b="1" dirty="0">
              <a:latin typeface="Oxfam TSTAR PRO"/>
              <a:cs typeface="Calibri"/>
            </a:rPr>
            <a:t>Oxfam Novib</a:t>
          </a:r>
          <a:r>
            <a:rPr lang="en-US" sz="2000" dirty="0">
              <a:latin typeface="Oxfam TSTAR PRO"/>
              <a:cs typeface="Calibri"/>
            </a:rPr>
            <a:t>, with Protection international, Urgent Action Fund Latin America and CIVICUS</a:t>
          </a:r>
          <a:endParaRPr lang="en-US" sz="2000" dirty="0"/>
        </a:p>
      </dgm:t>
    </dgm:pt>
    <dgm:pt modelId="{98356BF6-F367-4E6C-BB61-4B4A15E3DB71}" type="parTrans" cxnId="{8C3A9D0E-1596-4CBA-895C-7EA2DDEED79F}">
      <dgm:prSet/>
      <dgm:spPr/>
      <dgm:t>
        <a:bodyPr/>
        <a:lstStyle/>
        <a:p>
          <a:endParaRPr lang="en-US"/>
        </a:p>
      </dgm:t>
    </dgm:pt>
    <dgm:pt modelId="{A01F7027-B2D0-4378-AB3B-3696D1023091}" type="sibTrans" cxnId="{8C3A9D0E-1596-4CBA-895C-7EA2DDEED79F}">
      <dgm:prSet/>
      <dgm:spPr/>
      <dgm:t>
        <a:bodyPr/>
        <a:lstStyle/>
        <a:p>
          <a:endParaRPr lang="en-US"/>
        </a:p>
      </dgm:t>
    </dgm:pt>
    <dgm:pt modelId="{FD495A27-5642-4906-B167-F8500CF10A1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latin typeface="Oxfam TSTAR PRO"/>
              <a:cs typeface="Calibri"/>
            </a:rPr>
            <a:t>Led by </a:t>
          </a:r>
          <a:r>
            <a:rPr lang="en-US" sz="2000" b="1" dirty="0">
              <a:latin typeface="Oxfam TSTAR PRO"/>
              <a:cs typeface="Calibri"/>
            </a:rPr>
            <a:t>HIVOS</a:t>
          </a:r>
          <a:r>
            <a:rPr lang="en-US" sz="2000" dirty="0">
              <a:latin typeface="Oxfam TSTAR PRO"/>
              <a:cs typeface="Calibri"/>
            </a:rPr>
            <a:t>, with CIVICUS, Transparency International, European Partnership for Democracy (EPD),</a:t>
          </a:r>
          <a:r>
            <a:rPr lang="en-US" sz="2000" dirty="0" err="1">
              <a:latin typeface="Oxfam TSTAR PRO"/>
              <a:cs typeface="Calibri"/>
            </a:rPr>
            <a:t>Forus</a:t>
          </a:r>
          <a:r>
            <a:rPr lang="en-US" sz="2000" dirty="0">
              <a:latin typeface="Oxfam TSTAR PRO"/>
              <a:cs typeface="Calibri"/>
            </a:rPr>
            <a:t>, Democracy Reporting international</a:t>
          </a:r>
          <a:endParaRPr lang="en-US" sz="2000" dirty="0"/>
        </a:p>
      </dgm:t>
    </dgm:pt>
    <dgm:pt modelId="{DFE374B3-3763-4C46-8B5B-18C1E65CC808}" type="parTrans" cxnId="{1D321E10-6371-4778-B374-8ED965D2EB15}">
      <dgm:prSet/>
      <dgm:spPr/>
      <dgm:t>
        <a:bodyPr/>
        <a:lstStyle/>
        <a:p>
          <a:endParaRPr lang="en-GB"/>
        </a:p>
      </dgm:t>
    </dgm:pt>
    <dgm:pt modelId="{926D08ED-87B0-48C7-B96A-469067258146}" type="sibTrans" cxnId="{1D321E10-6371-4778-B374-8ED965D2EB15}">
      <dgm:prSet/>
      <dgm:spPr/>
      <dgm:t>
        <a:bodyPr/>
        <a:lstStyle/>
        <a:p>
          <a:endParaRPr lang="en-GB"/>
        </a:p>
      </dgm:t>
    </dgm:pt>
    <dgm:pt modelId="{1900B5C5-01EC-4CF0-8A5D-4E97B686CD20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1000" dirty="0"/>
        </a:p>
      </dgm:t>
    </dgm:pt>
    <dgm:pt modelId="{753F3A97-FB70-4CF7-BBB0-8BD7E30FB41B}" type="parTrans" cxnId="{88E522DA-CA42-464E-9514-7EE6E078913B}">
      <dgm:prSet/>
      <dgm:spPr/>
      <dgm:t>
        <a:bodyPr/>
        <a:lstStyle/>
        <a:p>
          <a:endParaRPr lang="en-GB"/>
        </a:p>
      </dgm:t>
    </dgm:pt>
    <dgm:pt modelId="{70A54B68-F77F-42CC-8F82-A2BB93185025}" type="sibTrans" cxnId="{88E522DA-CA42-464E-9514-7EE6E078913B}">
      <dgm:prSet/>
      <dgm:spPr/>
      <dgm:t>
        <a:bodyPr/>
        <a:lstStyle/>
        <a:p>
          <a:endParaRPr lang="en-GB"/>
        </a:p>
      </dgm:t>
    </dgm:pt>
    <dgm:pt modelId="{F3748614-9081-455A-B317-C58B0757E707}" type="pres">
      <dgm:prSet presAssocID="{9DD53822-CCF6-451A-B255-F5E92402468A}" presName="Name0" presStyleCnt="0">
        <dgm:presLayoutVars>
          <dgm:dir/>
          <dgm:animLvl val="lvl"/>
          <dgm:resizeHandles/>
        </dgm:presLayoutVars>
      </dgm:prSet>
      <dgm:spPr/>
    </dgm:pt>
    <dgm:pt modelId="{522C136A-FFAA-48DD-90AE-215255C3B6C4}" type="pres">
      <dgm:prSet presAssocID="{62A44216-C2E8-4DCB-8FDF-6FE418534619}" presName="linNode" presStyleCnt="0"/>
      <dgm:spPr/>
    </dgm:pt>
    <dgm:pt modelId="{C3338925-7096-4D05-B58D-DA46C158F79D}" type="pres">
      <dgm:prSet presAssocID="{62A44216-C2E8-4DCB-8FDF-6FE418534619}" presName="parentShp" presStyleLbl="node1" presStyleIdx="0" presStyleCnt="2">
        <dgm:presLayoutVars>
          <dgm:bulletEnabled val="1"/>
        </dgm:presLayoutVars>
      </dgm:prSet>
      <dgm:spPr/>
    </dgm:pt>
    <dgm:pt modelId="{FF99C19F-847C-4317-9811-E1680C96754A}" type="pres">
      <dgm:prSet presAssocID="{62A44216-C2E8-4DCB-8FDF-6FE418534619}" presName="childShp" presStyleLbl="bgAccFollowNode1" presStyleIdx="0" presStyleCnt="2" custScaleX="126492" custScaleY="134837">
        <dgm:presLayoutVars>
          <dgm:bulletEnabled val="1"/>
        </dgm:presLayoutVars>
      </dgm:prSet>
      <dgm:spPr/>
    </dgm:pt>
    <dgm:pt modelId="{E66BCD23-1086-4E4C-AEC8-0D7E76B793E6}" type="pres">
      <dgm:prSet presAssocID="{CC85ABD5-CDFA-42AA-93FB-5286133A88F4}" presName="spacing" presStyleCnt="0"/>
      <dgm:spPr/>
    </dgm:pt>
    <dgm:pt modelId="{1EE81BC9-1A1B-4DBA-B903-1438594555BA}" type="pres">
      <dgm:prSet presAssocID="{DA6E1707-D869-491F-9DBB-97C9BAB51320}" presName="linNode" presStyleCnt="0"/>
      <dgm:spPr/>
    </dgm:pt>
    <dgm:pt modelId="{5C73FE86-D808-4F25-9E2F-167CE8661B9B}" type="pres">
      <dgm:prSet presAssocID="{DA6E1707-D869-491F-9DBB-97C9BAB51320}" presName="parentShp" presStyleLbl="node1" presStyleIdx="1" presStyleCnt="2" custScaleX="89772" custLinFactNeighborX="-3409" custLinFactNeighborY="-828">
        <dgm:presLayoutVars>
          <dgm:bulletEnabled val="1"/>
        </dgm:presLayoutVars>
      </dgm:prSet>
      <dgm:spPr/>
    </dgm:pt>
    <dgm:pt modelId="{C7609CF9-65C4-4456-A888-582C623F1309}" type="pres">
      <dgm:prSet presAssocID="{DA6E1707-D869-491F-9DBB-97C9BAB51320}" presName="childShp" presStyleLbl="bgAccFollowNode1" presStyleIdx="1" presStyleCnt="2" custLinFactNeighborX="-2849" custLinFactNeighborY="1942">
        <dgm:presLayoutVars>
          <dgm:bulletEnabled val="1"/>
        </dgm:presLayoutVars>
      </dgm:prSet>
      <dgm:spPr/>
    </dgm:pt>
  </dgm:ptLst>
  <dgm:cxnLst>
    <dgm:cxn modelId="{56C82D0D-F9C8-4D92-A414-136C4E16EDB6}" type="presOf" srcId="{62A44216-C2E8-4DCB-8FDF-6FE418534619}" destId="{C3338925-7096-4D05-B58D-DA46C158F79D}" srcOrd="0" destOrd="0" presId="urn:microsoft.com/office/officeart/2005/8/layout/vList6"/>
    <dgm:cxn modelId="{8C3A9D0E-1596-4CBA-895C-7EA2DDEED79F}" srcId="{DA6E1707-D869-491F-9DBB-97C9BAB51320}" destId="{0E1F2E87-7420-4EBE-97AC-E910F6AE2934}" srcOrd="1" destOrd="0" parTransId="{98356BF6-F367-4E6C-BB61-4B4A15E3DB71}" sibTransId="{A01F7027-B2D0-4378-AB3B-3696D1023091}"/>
    <dgm:cxn modelId="{1D321E10-6371-4778-B374-8ED965D2EB15}" srcId="{62A44216-C2E8-4DCB-8FDF-6FE418534619}" destId="{FD495A27-5642-4906-B167-F8500CF10A15}" srcOrd="0" destOrd="0" parTransId="{DFE374B3-3763-4C46-8B5B-18C1E65CC808}" sibTransId="{926D08ED-87B0-48C7-B96A-469067258146}"/>
    <dgm:cxn modelId="{51F1A468-1E30-417D-ADCF-4EA27F9F64FC}" type="presOf" srcId="{1900B5C5-01EC-4CF0-8A5D-4E97B686CD20}" destId="{C7609CF9-65C4-4456-A888-582C623F1309}" srcOrd="0" destOrd="0" presId="urn:microsoft.com/office/officeart/2005/8/layout/vList6"/>
    <dgm:cxn modelId="{76327E73-A67F-4CC1-BE0A-4CB7485CE7B3}" srcId="{9DD53822-CCF6-451A-B255-F5E92402468A}" destId="{62A44216-C2E8-4DCB-8FDF-6FE418534619}" srcOrd="0" destOrd="0" parTransId="{521ADFF9-2725-47C9-9CF0-E363C8C21505}" sibTransId="{CC85ABD5-CDFA-42AA-93FB-5286133A88F4}"/>
    <dgm:cxn modelId="{5C594D84-F7D4-4F3D-A987-06EC6DE3C417}" type="presOf" srcId="{9DD53822-CCF6-451A-B255-F5E92402468A}" destId="{F3748614-9081-455A-B317-C58B0757E707}" srcOrd="0" destOrd="0" presId="urn:microsoft.com/office/officeart/2005/8/layout/vList6"/>
    <dgm:cxn modelId="{DCAC50D3-F5FA-463B-9D45-FCAC35A02D94}" type="presOf" srcId="{0E1F2E87-7420-4EBE-97AC-E910F6AE2934}" destId="{C7609CF9-65C4-4456-A888-582C623F1309}" srcOrd="0" destOrd="1" presId="urn:microsoft.com/office/officeart/2005/8/layout/vList6"/>
    <dgm:cxn modelId="{B453ADD6-B0CA-B442-AB85-6537E0D8D820}" type="presOf" srcId="{FD495A27-5642-4906-B167-F8500CF10A15}" destId="{FF99C19F-847C-4317-9811-E1680C96754A}" srcOrd="0" destOrd="0" presId="urn:microsoft.com/office/officeart/2005/8/layout/vList6"/>
    <dgm:cxn modelId="{8EE0E7D6-07AA-4B25-9097-6D93EF6C2DD6}" srcId="{9DD53822-CCF6-451A-B255-F5E92402468A}" destId="{DA6E1707-D869-491F-9DBB-97C9BAB51320}" srcOrd="1" destOrd="0" parTransId="{062B5026-887F-40F9-8926-3E5F49E0878B}" sibTransId="{90C52EAD-62CF-4A02-8C35-4FF42B4DAA6A}"/>
    <dgm:cxn modelId="{88E522DA-CA42-464E-9514-7EE6E078913B}" srcId="{DA6E1707-D869-491F-9DBB-97C9BAB51320}" destId="{1900B5C5-01EC-4CF0-8A5D-4E97B686CD20}" srcOrd="0" destOrd="0" parTransId="{753F3A97-FB70-4CF7-BBB0-8BD7E30FB41B}" sibTransId="{70A54B68-F77F-42CC-8F82-A2BB93185025}"/>
    <dgm:cxn modelId="{6CDD4BF0-3FEE-40DC-B6C0-FBCACD60EC7F}" type="presOf" srcId="{DA6E1707-D869-491F-9DBB-97C9BAB51320}" destId="{5C73FE86-D808-4F25-9E2F-167CE8661B9B}" srcOrd="0" destOrd="0" presId="urn:microsoft.com/office/officeart/2005/8/layout/vList6"/>
    <dgm:cxn modelId="{DF1217D0-7FB0-4486-AEFD-63E022A38213}" type="presParOf" srcId="{F3748614-9081-455A-B317-C58B0757E707}" destId="{522C136A-FFAA-48DD-90AE-215255C3B6C4}" srcOrd="0" destOrd="0" presId="urn:microsoft.com/office/officeart/2005/8/layout/vList6"/>
    <dgm:cxn modelId="{85505701-866E-41FE-A1C0-609C374F7925}" type="presParOf" srcId="{522C136A-FFAA-48DD-90AE-215255C3B6C4}" destId="{C3338925-7096-4D05-B58D-DA46C158F79D}" srcOrd="0" destOrd="0" presId="urn:microsoft.com/office/officeart/2005/8/layout/vList6"/>
    <dgm:cxn modelId="{2AD8D2FF-13C7-4E8D-A225-2E3CFDCA90C1}" type="presParOf" srcId="{522C136A-FFAA-48DD-90AE-215255C3B6C4}" destId="{FF99C19F-847C-4317-9811-E1680C96754A}" srcOrd="1" destOrd="0" presId="urn:microsoft.com/office/officeart/2005/8/layout/vList6"/>
    <dgm:cxn modelId="{D964D03D-FB91-402A-8507-DCA631498DE3}" type="presParOf" srcId="{F3748614-9081-455A-B317-C58B0757E707}" destId="{E66BCD23-1086-4E4C-AEC8-0D7E76B793E6}" srcOrd="1" destOrd="0" presId="urn:microsoft.com/office/officeart/2005/8/layout/vList6"/>
    <dgm:cxn modelId="{1E1E622A-E2E9-4BAB-9BB3-663DF6D50DB5}" type="presParOf" srcId="{F3748614-9081-455A-B317-C58B0757E707}" destId="{1EE81BC9-1A1B-4DBA-B903-1438594555BA}" srcOrd="2" destOrd="0" presId="urn:microsoft.com/office/officeart/2005/8/layout/vList6"/>
    <dgm:cxn modelId="{3985A5EE-2374-478D-ACBC-B57A86C27885}" type="presParOf" srcId="{1EE81BC9-1A1B-4DBA-B903-1438594555BA}" destId="{5C73FE86-D808-4F25-9E2F-167CE8661B9B}" srcOrd="0" destOrd="0" presId="urn:microsoft.com/office/officeart/2005/8/layout/vList6"/>
    <dgm:cxn modelId="{A40712A7-1194-4ABF-B9C1-A22B47585470}" type="presParOf" srcId="{1EE81BC9-1A1B-4DBA-B903-1438594555BA}" destId="{C7609CF9-65C4-4456-A888-582C623F13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9C19F-847C-4317-9811-E1680C96754A}">
      <dsp:nvSpPr>
        <dsp:cNvPr id="0" name=""/>
        <dsp:cNvSpPr/>
      </dsp:nvSpPr>
      <dsp:spPr>
        <a:xfrm>
          <a:off x="3139272" y="1047"/>
          <a:ext cx="5950955" cy="203147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latin typeface="Oxfam TSTAR PRO"/>
              <a:cs typeface="Calibri"/>
            </a:rPr>
            <a:t>Led by </a:t>
          </a:r>
          <a:r>
            <a:rPr lang="en-US" sz="2000" b="1" kern="1200" dirty="0">
              <a:latin typeface="Oxfam TSTAR PRO"/>
              <a:cs typeface="Calibri"/>
            </a:rPr>
            <a:t>HIVOS</a:t>
          </a:r>
          <a:r>
            <a:rPr lang="en-US" sz="2000" kern="1200" dirty="0">
              <a:latin typeface="Oxfam TSTAR PRO"/>
              <a:cs typeface="Calibri"/>
            </a:rPr>
            <a:t>, with CIVICUS, Transparency International, European Partnership for Democracy (EPD),</a:t>
          </a:r>
          <a:r>
            <a:rPr lang="en-US" sz="2000" kern="1200" dirty="0" err="1">
              <a:latin typeface="Oxfam TSTAR PRO"/>
              <a:cs typeface="Calibri"/>
            </a:rPr>
            <a:t>Forus</a:t>
          </a:r>
          <a:r>
            <a:rPr lang="en-US" sz="2000" kern="1200" dirty="0">
              <a:latin typeface="Oxfam TSTAR PRO"/>
              <a:cs typeface="Calibri"/>
            </a:rPr>
            <a:t>, Democracy Reporting international</a:t>
          </a:r>
          <a:endParaRPr lang="en-US" sz="2000" kern="1200" dirty="0"/>
        </a:p>
      </dsp:txBody>
      <dsp:txXfrm>
        <a:off x="3139272" y="254981"/>
        <a:ext cx="5189152" cy="1523607"/>
      </dsp:txXfrm>
    </dsp:sp>
    <dsp:sp modelId="{C3338925-7096-4D05-B58D-DA46C158F79D}">
      <dsp:nvSpPr>
        <dsp:cNvPr id="0" name=""/>
        <dsp:cNvSpPr/>
      </dsp:nvSpPr>
      <dsp:spPr>
        <a:xfrm>
          <a:off x="2865" y="263477"/>
          <a:ext cx="3136407" cy="15066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Oxfam TSTAR PRO"/>
              <a:cs typeface="Calibri"/>
            </a:rPr>
            <a:t>Monitor and Early Warning Mechanism</a:t>
          </a:r>
          <a:endParaRPr lang="en-US" sz="2900" b="1" kern="1200" dirty="0"/>
        </a:p>
      </dsp:txBody>
      <dsp:txXfrm>
        <a:off x="76412" y="337024"/>
        <a:ext cx="2989313" cy="1359522"/>
      </dsp:txXfrm>
    </dsp:sp>
    <dsp:sp modelId="{C7609CF9-65C4-4456-A888-582C623F1309}">
      <dsp:nvSpPr>
        <dsp:cNvPr id="0" name=""/>
        <dsp:cNvSpPr/>
      </dsp:nvSpPr>
      <dsp:spPr>
        <a:xfrm>
          <a:off x="3347604" y="2184232"/>
          <a:ext cx="5455856" cy="1506616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latin typeface="Oxfam TSTAR PRO"/>
              <a:cs typeface="Calibri"/>
            </a:rPr>
            <a:t>Led by </a:t>
          </a:r>
          <a:r>
            <a:rPr lang="en-US" sz="2000" b="1" kern="1200" dirty="0">
              <a:latin typeface="Oxfam TSTAR PRO"/>
              <a:cs typeface="Calibri"/>
            </a:rPr>
            <a:t>Oxfam Novib</a:t>
          </a:r>
          <a:r>
            <a:rPr lang="en-US" sz="2000" kern="1200" dirty="0">
              <a:latin typeface="Oxfam TSTAR PRO"/>
              <a:cs typeface="Calibri"/>
            </a:rPr>
            <a:t>, with Protection international, Urgent Action Fund Latin America and CIVICUS</a:t>
          </a:r>
          <a:endParaRPr lang="en-US" sz="2000" kern="1200" dirty="0"/>
        </a:p>
      </dsp:txBody>
      <dsp:txXfrm>
        <a:off x="3347604" y="2372559"/>
        <a:ext cx="4890875" cy="1129962"/>
      </dsp:txXfrm>
    </dsp:sp>
    <dsp:sp modelId="{5C73FE86-D808-4F25-9E2F-167CE8661B9B}">
      <dsp:nvSpPr>
        <dsp:cNvPr id="0" name=""/>
        <dsp:cNvSpPr/>
      </dsp:nvSpPr>
      <dsp:spPr>
        <a:xfrm>
          <a:off x="18" y="2170710"/>
          <a:ext cx="3265220" cy="15066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Oxfam TSTAR PRO"/>
              <a:cs typeface="Calibri"/>
            </a:rPr>
            <a:t>Flexible Support Mechanism</a:t>
          </a:r>
          <a:endParaRPr lang="en-US" sz="2900" b="1" kern="1200" dirty="0"/>
        </a:p>
      </dsp:txBody>
      <dsp:txXfrm>
        <a:off x="73565" y="2244257"/>
        <a:ext cx="3118126" cy="1359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13EFE-FE0A-124F-9D7F-597C552ED2F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4142A-41EC-DE4B-BB11-7F7192815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4142A-41EC-DE4B-BB11-7F7192815A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0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9DC4-FF6A-28DD-78A5-B20807290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119A0-3251-169A-85A3-760DDFDD4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18AD2-31F0-2E5E-1AC8-32DE5A82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C2AD-571D-4835-A85B-F5E484BCAB39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16BD8-BCB5-F0B0-C947-DA357FA6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3706-07AA-082A-D05A-F11DA737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2B6-05A1-4584-AB4D-A8DB15316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7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78CD-42CF-2BA2-2778-F8B2BB1D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24DB3-5BE1-D8FB-8F23-6A2C0885B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EAD88-848A-94E7-5547-AFAC6D0E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C2AD-571D-4835-A85B-F5E484BCAB39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27622-A40F-DBA8-6125-10C7850D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C42CB-B341-1DE2-D781-3EB80717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2B6-05A1-4584-AB4D-A8DB15316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9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654F2B-0748-713F-1FC6-D3DF0222C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764F4-53FB-35C4-C7F7-2334504B0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3F184-9F86-8F29-E135-DF33CC0D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C2AD-571D-4835-A85B-F5E484BCAB39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03B1F-E8A7-E00E-1A81-A35784AF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871BF-48A4-C0B4-B56B-769AD85C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2B6-05A1-4584-AB4D-A8DB15316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97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5241C-4EA2-7F78-8D56-07CCD47A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12F6F-241E-CBBA-7F84-9EEB81744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B23C3-04D5-FA67-2F61-C8BD3624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C2AD-571D-4835-A85B-F5E484BCAB39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095BA-4F99-4AB8-62DB-80D577DB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3112-0A55-541F-2A89-15F159B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2B6-05A1-4584-AB4D-A8DB15316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0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20A0-9D4C-5750-A0CF-5DA583E41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682DE-6284-31D2-41D7-5B690D33A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5A63B-C152-D635-C4B1-ECB7B33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C2AD-571D-4835-A85B-F5E484BCAB39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EA686-70E7-FDAA-64F7-A6453BF0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86C94-5234-A618-CC79-CA39F37E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2B6-05A1-4584-AB4D-A8DB15316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62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5B8F-F00A-EBEA-49B4-C45A444D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4098D-5340-D2D0-1D57-6AE21BB93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3DEE9-32A8-8E11-2114-E4DF88E7B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C3836-3153-6D0E-00D4-1BCC5C8C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C2AD-571D-4835-A85B-F5E484BCAB39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5FFB9-E2F0-4AA8-7E93-ED8DF29C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9EF08-156D-5CC2-FC3A-0D28C4ED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2B6-05A1-4584-AB4D-A8DB15316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3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A513-E89C-5920-0715-C95EB10A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AE4DB-DEF0-CA5F-9841-A2A4582CE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C566D-BF03-76BE-63A8-0ACE30977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2BAA48-BE3C-99D1-7B1E-3BFC911A9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C8872-4EF2-05E3-7BEB-3F2F1564C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7EF71-1FA6-03B9-E708-A7DA1D29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C2AD-571D-4835-A85B-F5E484BCAB39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6CBFC4-C989-4561-40B5-B3026071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B3A4D-8CD7-DD58-EABB-ECADF116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2B6-05A1-4584-AB4D-A8DB15316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1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208A0-2FC1-227A-5DCD-E28E1711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B22DC-CF42-EAD7-7E11-91350FB16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C2AD-571D-4835-A85B-F5E484BCAB39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A0F2A-F338-709D-7882-93983EA2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38BE0-A1FD-B806-EB4A-984FAADE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2B6-05A1-4584-AB4D-A8DB15316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44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C01B8-1C2F-127F-CA59-94D082A2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C2AD-571D-4835-A85B-F5E484BCAB39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ED0E5-0736-C9BE-88FB-E78AA23C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ADFEF-3BDC-DC26-3C8E-214D39E8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2B6-05A1-4584-AB4D-A8DB15316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96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54E3-D1B6-DAFB-9CB0-A88A96E4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87541-4FD8-61F1-A9AD-D3D77433B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5FF62-CDD5-F198-EF24-53C625CEA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D20BC-E8A8-9E33-CD09-C921428F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C2AD-571D-4835-A85B-F5E484BCAB39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C6006-24BB-8986-6C0F-C4E3ACFB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65FBD-05DB-BC88-7131-B550CAE0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2B6-05A1-4584-AB4D-A8DB15316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4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92C9-4138-8C73-411D-B6006169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E344CF-1779-CD89-9B75-15BB612C3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64603-CE8D-7BA0-7831-5B12E683F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C5C51-8E30-A344-E22D-29F97C25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C2AD-571D-4835-A85B-F5E484BCAB39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DAF4D-C1CA-D585-80E5-5C2AAB82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58C0F-FB52-0882-E21B-C77DB90D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2B6-05A1-4584-AB4D-A8DB15316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68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AE8D2-B7ED-51D9-F4F2-F53CFDD4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4F47B-74E4-5F21-CC48-F82FE5CAA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61770-01BA-52D8-A393-78108655C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1C2AD-571D-4835-A85B-F5E484BCAB39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9004D-C5C3-37DF-0903-91276F385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F16CC-E3E8-5991-5964-9607C00F3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F802B6-05A1-4584-AB4D-A8DB15316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10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hyperlink" Target="mailto:eusee@hivos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AAA3549B-1F24-3E81-F08A-BE85E85EA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DFDC9C4-CE6A-5BB6-1034-E83DEBF7FB93}"/>
              </a:ext>
            </a:extLst>
          </p:cNvPr>
          <p:cNvSpPr txBox="1"/>
          <p:nvPr/>
        </p:nvSpPr>
        <p:spPr>
          <a:xfrm>
            <a:off x="749809" y="1860679"/>
            <a:ext cx="82387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b="1">
                <a:latin typeface="Arial" panose="020B0604020202020204" pitchFamily="34" charset="0"/>
                <a:cs typeface="Arial" panose="020B0604020202020204" pitchFamily="34" charset="0"/>
              </a:rPr>
              <a:t>EU System </a:t>
            </a:r>
            <a:br>
              <a:rPr lang="es" sz="4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" sz="4000" b="1">
                <a:latin typeface="Arial" panose="020B0604020202020204" pitchFamily="34" charset="0"/>
                <a:cs typeface="Arial" panose="020B0604020202020204" pitchFamily="34" charset="0"/>
              </a:rPr>
              <a:t>for an Enabling Environment for Civil Society</a:t>
            </a:r>
            <a:br>
              <a:rPr lang="es" sz="4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" sz="4000" b="1">
                <a:latin typeface="Arial" panose="020B0604020202020204" pitchFamily="34" charset="0"/>
                <a:cs typeface="Arial" panose="020B0604020202020204" pitchFamily="34" charset="0"/>
              </a:rPr>
              <a:t>(EU SEE)</a:t>
            </a:r>
          </a:p>
          <a:p>
            <a:r>
              <a:rPr lang="es" sz="4000" b="1" spc="-200">
                <a:solidFill>
                  <a:srgbClr val="500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</a:t>
            </a:r>
            <a:endParaRPr lang="en-US" sz="4000" b="1" spc="-200">
              <a:solidFill>
                <a:srgbClr val="500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4EEB1947-0780-79D1-AD5E-5991D67B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22" y="65857"/>
            <a:ext cx="4857477" cy="12600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B9C698F-1CE5-6438-2A7D-60524D16569B}"/>
              </a:ext>
            </a:extLst>
          </p:cNvPr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500A64"/>
          </a:solidFill>
          <a:ln>
            <a:solidFill>
              <a:srgbClr val="500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BBDB6-357B-80E3-70EF-9523FF0609C1}"/>
              </a:ext>
            </a:extLst>
          </p:cNvPr>
          <p:cNvSpPr txBox="1"/>
          <p:nvPr/>
        </p:nvSpPr>
        <p:spPr>
          <a:xfrm>
            <a:off x="409575" y="6435590"/>
            <a:ext cx="3180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SEE Introductory Session- 23 April 2025</a:t>
            </a:r>
            <a:endParaRPr lang="en-GB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CB68C-BF9A-19C9-1FF4-69608B6F6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D850AFD3-6F15-C99F-6F45-35E4E5964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307735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63E61A4-907D-8AF6-0E21-C8C4E903D67D}"/>
              </a:ext>
            </a:extLst>
          </p:cNvPr>
          <p:cNvSpPr txBox="1"/>
          <p:nvPr/>
        </p:nvSpPr>
        <p:spPr>
          <a:xfrm>
            <a:off x="638094" y="456225"/>
            <a:ext cx="823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b="1" spc="-200" dirty="0">
                <a:solidFill>
                  <a:srgbClr val="500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topics</a:t>
            </a:r>
            <a:endParaRPr lang="en-US" sz="4000" b="1" spc="-200" dirty="0">
              <a:solidFill>
                <a:srgbClr val="500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83EDBD95-A293-ECC5-1911-C9BE261D5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22" y="65857"/>
            <a:ext cx="4857477" cy="12600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D0D3D9A-B343-0190-9029-9D50ADB032EA}"/>
              </a:ext>
            </a:extLst>
          </p:cNvPr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500A64"/>
          </a:solidFill>
          <a:ln>
            <a:solidFill>
              <a:srgbClr val="500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EA0565-B3F4-1C44-EF21-E8C9C11AA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0" y="1217555"/>
            <a:ext cx="4181985" cy="4181985"/>
          </a:xfrm>
          <a:prstGeom prst="rect">
            <a:avLst/>
          </a:prstGeom>
        </p:spPr>
      </p:pic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C25EA23-6E59-B3F4-5B3F-FB1D9AE05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837" y="2625303"/>
            <a:ext cx="2925964" cy="29259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8B4C56-9010-79FC-C286-63B8F3C95161}"/>
              </a:ext>
            </a:extLst>
          </p:cNvPr>
          <p:cNvSpPr txBox="1"/>
          <p:nvPr/>
        </p:nvSpPr>
        <p:spPr>
          <a:xfrm>
            <a:off x="9167808" y="5454340"/>
            <a:ext cx="416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GB" sz="2000" b="0" i="0" dirty="0">
                <a:solidFill>
                  <a:srgbClr val="0078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eusee@hivos.org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F5D327-A2B5-CD45-8A5F-EF46204ED5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9480" y="1432287"/>
            <a:ext cx="3092037" cy="375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C39A67-7AFF-CC8D-6B62-328555CD6E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9480" y="2266088"/>
            <a:ext cx="4868291" cy="33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6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A73B9-3316-90E9-E637-613378947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3EA13F0A-CB9F-00C0-9D51-344AC1631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A2AE70D-54CA-A60F-3600-44F6A99D3615}"/>
              </a:ext>
            </a:extLst>
          </p:cNvPr>
          <p:cNvSpPr txBox="1"/>
          <p:nvPr/>
        </p:nvSpPr>
        <p:spPr>
          <a:xfrm>
            <a:off x="536053" y="617994"/>
            <a:ext cx="823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b="1" spc="-200" dirty="0">
                <a:solidFill>
                  <a:srgbClr val="500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EU SEE? </a:t>
            </a:r>
          </a:p>
        </p:txBody>
      </p:sp>
      <p:pic>
        <p:nvPicPr>
          <p:cNvPr id="26" name="Picture 25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63CB9F1D-FE17-8ECD-42DE-3071A6788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22" y="65857"/>
            <a:ext cx="4857477" cy="12600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DDF8194-FEC8-2B86-690C-66F1886C2FCD}"/>
              </a:ext>
            </a:extLst>
          </p:cNvPr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500A64"/>
          </a:solidFill>
          <a:ln>
            <a:solidFill>
              <a:srgbClr val="500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9F8BF-BF78-4D55-DBE9-D95926271605}"/>
              </a:ext>
            </a:extLst>
          </p:cNvPr>
          <p:cNvSpPr txBox="1"/>
          <p:nvPr/>
        </p:nvSpPr>
        <p:spPr>
          <a:xfrm>
            <a:off x="536053" y="1414402"/>
            <a:ext cx="11251135" cy="105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ctr" rt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EU System for an Enabling Environment for Civil Society (EU SEE) program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supports civil society to detect and respond to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situations of a deteriorating or improving enabling environment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86 countries 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across Africa, Asia, Latin America and the Caribbean, North Africa and the Middle East.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412B1CD-F76E-FC3A-C705-5C1D783EF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830188"/>
              </p:ext>
            </p:extLst>
          </p:nvPr>
        </p:nvGraphicFramePr>
        <p:xfrm>
          <a:off x="2296266" y="2872613"/>
          <a:ext cx="9093094" cy="3690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2705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2407F-BE7B-8799-420A-3680E6910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90A2D1-34EF-FEA1-EB4C-139365A9F8C6}"/>
              </a:ext>
            </a:extLst>
          </p:cNvPr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500A64"/>
          </a:solidFill>
          <a:ln>
            <a:solidFill>
              <a:srgbClr val="500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83FABE12-A23C-AB73-5B49-D098E223B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79" y="6299769"/>
            <a:ext cx="2115046" cy="548640"/>
          </a:xfrm>
          <a:prstGeom prst="rect">
            <a:avLst/>
          </a:prstGeom>
        </p:spPr>
      </p:pic>
      <p:sp>
        <p:nvSpPr>
          <p:cNvPr id="2" name="Google Shape;76;p16">
            <a:extLst>
              <a:ext uri="{FF2B5EF4-FFF2-40B4-BE49-F238E27FC236}">
                <a16:creationId xmlns:a16="http://schemas.microsoft.com/office/drawing/2014/main" id="{56B457BF-C903-296A-BC17-63E78ADB7686}"/>
              </a:ext>
            </a:extLst>
          </p:cNvPr>
          <p:cNvSpPr/>
          <p:nvPr/>
        </p:nvSpPr>
        <p:spPr>
          <a:xfrm>
            <a:off x="3925061" y="633162"/>
            <a:ext cx="4433100" cy="4327500"/>
          </a:xfrm>
          <a:prstGeom prst="ellipse">
            <a:avLst/>
          </a:prstGeom>
          <a:solidFill>
            <a:srgbClr val="E2E2E2">
              <a:alpha val="24050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" name="Google Shape;77;p16">
            <a:extLst>
              <a:ext uri="{FF2B5EF4-FFF2-40B4-BE49-F238E27FC236}">
                <a16:creationId xmlns:a16="http://schemas.microsoft.com/office/drawing/2014/main" id="{29AAA178-19E7-7FFC-F1DC-857DA4C34669}"/>
              </a:ext>
            </a:extLst>
          </p:cNvPr>
          <p:cNvSpPr/>
          <p:nvPr/>
        </p:nvSpPr>
        <p:spPr>
          <a:xfrm>
            <a:off x="4746142" y="837173"/>
            <a:ext cx="27909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F2164"/>
                </a:solidFill>
                <a:latin typeface="Poppins"/>
                <a:ea typeface="Poppins"/>
                <a:cs typeface="Poppins"/>
                <a:sym typeface="Poppins"/>
              </a:rPr>
              <a:t>EE for </a:t>
            </a:r>
            <a:br>
              <a:rPr lang="en" sz="1200" b="1">
                <a:solidFill>
                  <a:srgbClr val="4F2164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200" b="1">
                <a:solidFill>
                  <a:srgbClr val="4F2164"/>
                </a:solidFill>
                <a:latin typeface="Poppins"/>
                <a:ea typeface="Poppins"/>
                <a:cs typeface="Poppins"/>
                <a:sym typeface="Poppins"/>
              </a:rPr>
              <a:t>Civil Society</a:t>
            </a:r>
            <a:endParaRPr sz="1200" b="1">
              <a:solidFill>
                <a:srgbClr val="4F216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Google Shape;78;p16">
            <a:extLst>
              <a:ext uri="{FF2B5EF4-FFF2-40B4-BE49-F238E27FC236}">
                <a16:creationId xmlns:a16="http://schemas.microsoft.com/office/drawing/2014/main" id="{226971E8-51CC-C92C-2A43-861F727735B2}"/>
              </a:ext>
            </a:extLst>
          </p:cNvPr>
          <p:cNvSpPr/>
          <p:nvPr/>
        </p:nvSpPr>
        <p:spPr>
          <a:xfrm>
            <a:off x="4207583" y="2450624"/>
            <a:ext cx="1223400" cy="1239600"/>
          </a:xfrm>
          <a:prstGeom prst="ellipse">
            <a:avLst/>
          </a:prstGeom>
          <a:solidFill>
            <a:srgbClr val="128DAC">
              <a:alpha val="15189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 b="1">
              <a:solidFill>
                <a:srgbClr val="4F216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4F2164"/>
                </a:solidFill>
                <a:latin typeface="Poppins"/>
                <a:ea typeface="Poppins"/>
                <a:cs typeface="Poppins"/>
                <a:sym typeface="Poppins"/>
              </a:rPr>
              <a:t>5 </a:t>
            </a:r>
            <a:endParaRPr sz="850">
              <a:solidFill>
                <a:srgbClr val="4F216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4F216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Supportive public culture and discourses on civil society</a:t>
            </a:r>
            <a:endParaRPr sz="850">
              <a:solidFill>
                <a:srgbClr val="4F216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4F216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" name="Google Shape;79;p16">
            <a:extLst>
              <a:ext uri="{FF2B5EF4-FFF2-40B4-BE49-F238E27FC236}">
                <a16:creationId xmlns:a16="http://schemas.microsoft.com/office/drawing/2014/main" id="{112271C4-711C-3B6E-D315-73E6E0F13D88}"/>
              </a:ext>
            </a:extLst>
          </p:cNvPr>
          <p:cNvSpPr/>
          <p:nvPr/>
        </p:nvSpPr>
        <p:spPr>
          <a:xfrm>
            <a:off x="4658318" y="1206311"/>
            <a:ext cx="1271700" cy="1276200"/>
          </a:xfrm>
          <a:prstGeom prst="ellipse">
            <a:avLst/>
          </a:prstGeom>
          <a:solidFill>
            <a:srgbClr val="128DAC">
              <a:alpha val="15189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4F2164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 sz="850">
              <a:solidFill>
                <a:srgbClr val="4F216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4F216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Access to a secure digital environment</a:t>
            </a:r>
            <a:endParaRPr sz="850">
              <a:solidFill>
                <a:srgbClr val="4F216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" name="Google Shape;80;p16">
            <a:extLst>
              <a:ext uri="{FF2B5EF4-FFF2-40B4-BE49-F238E27FC236}">
                <a16:creationId xmlns:a16="http://schemas.microsoft.com/office/drawing/2014/main" id="{DDA3FD48-7B78-570C-9E48-69708B9868B1}"/>
              </a:ext>
            </a:extLst>
          </p:cNvPr>
          <p:cNvSpPr/>
          <p:nvPr/>
        </p:nvSpPr>
        <p:spPr>
          <a:xfrm>
            <a:off x="5067422" y="3412641"/>
            <a:ext cx="1223400" cy="1240713"/>
          </a:xfrm>
          <a:prstGeom prst="ellipse">
            <a:avLst/>
          </a:prstGeom>
          <a:solidFill>
            <a:srgbClr val="128DAC">
              <a:alpha val="15189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4F2164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850">
              <a:solidFill>
                <a:srgbClr val="4F216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4F216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Open and responsive State</a:t>
            </a:r>
            <a:endParaRPr sz="850">
              <a:solidFill>
                <a:srgbClr val="4F216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" name="Google Shape;81;p16">
            <a:extLst>
              <a:ext uri="{FF2B5EF4-FFF2-40B4-BE49-F238E27FC236}">
                <a16:creationId xmlns:a16="http://schemas.microsoft.com/office/drawing/2014/main" id="{7F49B90B-A4C7-A5E8-C713-A203E19A7A0C}"/>
              </a:ext>
            </a:extLst>
          </p:cNvPr>
          <p:cNvSpPr/>
          <p:nvPr/>
        </p:nvSpPr>
        <p:spPr>
          <a:xfrm>
            <a:off x="6023537" y="1204039"/>
            <a:ext cx="1223400" cy="1239600"/>
          </a:xfrm>
          <a:prstGeom prst="ellipse">
            <a:avLst/>
          </a:prstGeom>
          <a:solidFill>
            <a:srgbClr val="128DAC">
              <a:alpha val="15189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4F2164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br>
              <a:rPr lang="en" sz="850" b="1">
                <a:solidFill>
                  <a:srgbClr val="4F2164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50">
                <a:solidFill>
                  <a:srgbClr val="4F216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Respect and protection of fundamental freedoms</a:t>
            </a:r>
            <a:endParaRPr sz="850">
              <a:solidFill>
                <a:srgbClr val="4F216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" name="Google Shape;82;p16">
            <a:extLst>
              <a:ext uri="{FF2B5EF4-FFF2-40B4-BE49-F238E27FC236}">
                <a16:creationId xmlns:a16="http://schemas.microsoft.com/office/drawing/2014/main" id="{90214A6D-37A8-6F9E-23CC-D40BE697656F}"/>
              </a:ext>
            </a:extLst>
          </p:cNvPr>
          <p:cNvSpPr/>
          <p:nvPr/>
        </p:nvSpPr>
        <p:spPr>
          <a:xfrm>
            <a:off x="6924621" y="2109981"/>
            <a:ext cx="1223400" cy="1237906"/>
          </a:xfrm>
          <a:prstGeom prst="ellipse">
            <a:avLst/>
          </a:prstGeom>
          <a:solidFill>
            <a:srgbClr val="128DAC">
              <a:alpha val="15189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4F2164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br>
              <a:rPr lang="en" sz="850">
                <a:solidFill>
                  <a:srgbClr val="4F216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850">
                <a:solidFill>
                  <a:srgbClr val="4F216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Supportive legal and regulatory framework </a:t>
            </a:r>
            <a:endParaRPr sz="850">
              <a:solidFill>
                <a:srgbClr val="4F216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" name="Google Shape;83;p16">
            <a:extLst>
              <a:ext uri="{FF2B5EF4-FFF2-40B4-BE49-F238E27FC236}">
                <a16:creationId xmlns:a16="http://schemas.microsoft.com/office/drawing/2014/main" id="{76F47B57-9492-9075-ED91-E540D0FC3B3A}"/>
              </a:ext>
            </a:extLst>
          </p:cNvPr>
          <p:cNvSpPr/>
          <p:nvPr/>
        </p:nvSpPr>
        <p:spPr>
          <a:xfrm>
            <a:off x="6981176" y="212574"/>
            <a:ext cx="1110300" cy="1119900"/>
          </a:xfrm>
          <a:prstGeom prst="ellipse">
            <a:avLst/>
          </a:prstGeom>
          <a:solidFill>
            <a:srgbClr val="E2E2E2">
              <a:alpha val="24050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Peace and Conflicts</a:t>
            </a:r>
            <a:endParaRPr sz="7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" name="Google Shape;84;p16">
            <a:extLst>
              <a:ext uri="{FF2B5EF4-FFF2-40B4-BE49-F238E27FC236}">
                <a16:creationId xmlns:a16="http://schemas.microsoft.com/office/drawing/2014/main" id="{355295A7-328D-6583-A531-A24D17BD9520}"/>
              </a:ext>
            </a:extLst>
          </p:cNvPr>
          <p:cNvSpPr/>
          <p:nvPr/>
        </p:nvSpPr>
        <p:spPr>
          <a:xfrm>
            <a:off x="7658204" y="837176"/>
            <a:ext cx="1110300" cy="1119900"/>
          </a:xfrm>
          <a:prstGeom prst="ellipse">
            <a:avLst/>
          </a:prstGeom>
          <a:solidFill>
            <a:srgbClr val="E2E2E2">
              <a:alpha val="24050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Free &amp; fair elections</a:t>
            </a:r>
            <a:endParaRPr sz="8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" name="Google Shape;85;p16">
            <a:extLst>
              <a:ext uri="{FF2B5EF4-FFF2-40B4-BE49-F238E27FC236}">
                <a16:creationId xmlns:a16="http://schemas.microsoft.com/office/drawing/2014/main" id="{1C373074-EE04-4B32-AA32-2036D4FCD07E}"/>
              </a:ext>
            </a:extLst>
          </p:cNvPr>
          <p:cNvSpPr/>
          <p:nvPr/>
        </p:nvSpPr>
        <p:spPr>
          <a:xfrm>
            <a:off x="8091288" y="1629938"/>
            <a:ext cx="1110300" cy="1119900"/>
          </a:xfrm>
          <a:prstGeom prst="ellipse">
            <a:avLst/>
          </a:prstGeom>
          <a:solidFill>
            <a:srgbClr val="E2E2E2">
              <a:alpha val="24050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Rule of law</a:t>
            </a:r>
            <a:endParaRPr sz="7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" name="Google Shape;86;p16">
            <a:extLst>
              <a:ext uri="{FF2B5EF4-FFF2-40B4-BE49-F238E27FC236}">
                <a16:creationId xmlns:a16="http://schemas.microsoft.com/office/drawing/2014/main" id="{A063AB17-500A-09ED-632A-D30FC0E8588C}"/>
              </a:ext>
            </a:extLst>
          </p:cNvPr>
          <p:cNvSpPr/>
          <p:nvPr/>
        </p:nvSpPr>
        <p:spPr>
          <a:xfrm>
            <a:off x="8158456" y="2510472"/>
            <a:ext cx="1110300" cy="1119900"/>
          </a:xfrm>
          <a:prstGeom prst="ellipse">
            <a:avLst/>
          </a:prstGeom>
          <a:solidFill>
            <a:srgbClr val="E2E2E2">
              <a:alpha val="24050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Respect of human rights </a:t>
            </a:r>
            <a:endParaRPr sz="7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" name="Google Shape;87;p16">
            <a:extLst>
              <a:ext uri="{FF2B5EF4-FFF2-40B4-BE49-F238E27FC236}">
                <a16:creationId xmlns:a16="http://schemas.microsoft.com/office/drawing/2014/main" id="{9368919F-AAEC-F5C0-F6D4-1E57AEDBF10A}"/>
              </a:ext>
            </a:extLst>
          </p:cNvPr>
          <p:cNvSpPr/>
          <p:nvPr/>
        </p:nvSpPr>
        <p:spPr>
          <a:xfrm>
            <a:off x="7925595" y="3403677"/>
            <a:ext cx="1110300" cy="1119900"/>
          </a:xfrm>
          <a:prstGeom prst="ellipse">
            <a:avLst/>
          </a:prstGeom>
          <a:solidFill>
            <a:srgbClr val="E2E2E2">
              <a:alpha val="24050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Civic education</a:t>
            </a:r>
            <a:endParaRPr sz="7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" name="Google Shape;88;p16">
            <a:extLst>
              <a:ext uri="{FF2B5EF4-FFF2-40B4-BE49-F238E27FC236}">
                <a16:creationId xmlns:a16="http://schemas.microsoft.com/office/drawing/2014/main" id="{0B834D3D-B4C1-396D-3E24-3668499312C8}"/>
              </a:ext>
            </a:extLst>
          </p:cNvPr>
          <p:cNvSpPr/>
          <p:nvPr/>
        </p:nvSpPr>
        <p:spPr>
          <a:xfrm>
            <a:off x="6359321" y="3343828"/>
            <a:ext cx="1271700" cy="1239600"/>
          </a:xfrm>
          <a:prstGeom prst="ellipse">
            <a:avLst/>
          </a:prstGeom>
          <a:solidFill>
            <a:srgbClr val="128DAC">
              <a:alpha val="15189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4F216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850">
              <a:solidFill>
                <a:srgbClr val="4F216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4F216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Accessible and sustainable resources</a:t>
            </a:r>
            <a:endParaRPr sz="850">
              <a:solidFill>
                <a:srgbClr val="4F216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" name="Google Shape;90;p16">
            <a:extLst>
              <a:ext uri="{FF2B5EF4-FFF2-40B4-BE49-F238E27FC236}">
                <a16:creationId xmlns:a16="http://schemas.microsoft.com/office/drawing/2014/main" id="{395FBA14-353F-B688-D924-246849A1B661}"/>
              </a:ext>
            </a:extLst>
          </p:cNvPr>
          <p:cNvSpPr/>
          <p:nvPr/>
        </p:nvSpPr>
        <p:spPr>
          <a:xfrm>
            <a:off x="3797874" y="4164711"/>
            <a:ext cx="1064100" cy="1046400"/>
          </a:xfrm>
          <a:prstGeom prst="ellipse">
            <a:avLst/>
          </a:prstGeom>
          <a:solidFill>
            <a:srgbClr val="E2E2E2">
              <a:alpha val="24050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Information Space</a:t>
            </a:r>
            <a:endParaRPr sz="7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" name="Google Shape;91;p16">
            <a:extLst>
              <a:ext uri="{FF2B5EF4-FFF2-40B4-BE49-F238E27FC236}">
                <a16:creationId xmlns:a16="http://schemas.microsoft.com/office/drawing/2014/main" id="{99075D3C-2FE1-7A4C-7B6F-B1FFB993600D}"/>
              </a:ext>
            </a:extLst>
          </p:cNvPr>
          <p:cNvSpPr/>
          <p:nvPr/>
        </p:nvSpPr>
        <p:spPr>
          <a:xfrm>
            <a:off x="3215488" y="3396976"/>
            <a:ext cx="1064100" cy="1046400"/>
          </a:xfrm>
          <a:prstGeom prst="ellipse">
            <a:avLst/>
          </a:prstGeom>
          <a:solidFill>
            <a:srgbClr val="E2E2E2">
              <a:alpha val="24050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Political representation</a:t>
            </a:r>
            <a:endParaRPr sz="7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" name="Google Shape;92;p16">
            <a:extLst>
              <a:ext uri="{FF2B5EF4-FFF2-40B4-BE49-F238E27FC236}">
                <a16:creationId xmlns:a16="http://schemas.microsoft.com/office/drawing/2014/main" id="{806A2F35-2B05-BA9A-5067-BE22EB66F799}"/>
              </a:ext>
            </a:extLst>
          </p:cNvPr>
          <p:cNvSpPr/>
          <p:nvPr/>
        </p:nvSpPr>
        <p:spPr>
          <a:xfrm>
            <a:off x="3181582" y="1521774"/>
            <a:ext cx="1026000" cy="1046400"/>
          </a:xfrm>
          <a:prstGeom prst="ellipse">
            <a:avLst/>
          </a:prstGeom>
          <a:solidFill>
            <a:srgbClr val="E2E2E2">
              <a:alpha val="24050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+</a:t>
            </a:r>
            <a:endParaRPr sz="7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" name="Google Shape;93;p16">
            <a:extLst>
              <a:ext uri="{FF2B5EF4-FFF2-40B4-BE49-F238E27FC236}">
                <a16:creationId xmlns:a16="http://schemas.microsoft.com/office/drawing/2014/main" id="{A4F554FD-AAE1-30EE-08A4-2BB4946465E9}"/>
              </a:ext>
            </a:extLst>
          </p:cNvPr>
          <p:cNvSpPr/>
          <p:nvPr/>
        </p:nvSpPr>
        <p:spPr>
          <a:xfrm>
            <a:off x="3011283" y="2484424"/>
            <a:ext cx="1026000" cy="1021500"/>
          </a:xfrm>
          <a:prstGeom prst="ellipse">
            <a:avLst/>
          </a:prstGeom>
          <a:solidFill>
            <a:srgbClr val="E2E2E2">
              <a:alpha val="24050"/>
            </a:srgb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Social cohesion and equality</a:t>
            </a:r>
            <a:endParaRPr sz="7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" name="Google Shape;206;p9">
            <a:extLst>
              <a:ext uri="{FF2B5EF4-FFF2-40B4-BE49-F238E27FC236}">
                <a16:creationId xmlns:a16="http://schemas.microsoft.com/office/drawing/2014/main" id="{1E6C88DB-4F6E-5C72-3169-D33F3A9334FC}"/>
              </a:ext>
            </a:extLst>
          </p:cNvPr>
          <p:cNvSpPr txBox="1">
            <a:spLocks noGrp="1"/>
          </p:cNvSpPr>
          <p:nvPr/>
        </p:nvSpPr>
        <p:spPr>
          <a:xfrm>
            <a:off x="2190922" y="5339047"/>
            <a:ext cx="78669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estrial"/>
              <a:buNone/>
              <a:defRPr sz="5800" b="0" i="0" u="none" strike="noStrike" kern="12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estrial"/>
              <a:buNone/>
              <a:defRPr sz="6000" b="0" i="0" u="none" strike="noStrike" kern="12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estrial"/>
              <a:buNone/>
              <a:defRPr sz="6000" b="0" i="0" u="none" strike="noStrike" kern="12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estrial"/>
              <a:buNone/>
              <a:defRPr sz="6000" b="0" i="0" u="none" strike="noStrike" kern="12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estrial"/>
              <a:buNone/>
              <a:defRPr sz="6000" b="0" i="0" u="none" strike="noStrike" kern="12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estrial"/>
              <a:buNone/>
              <a:defRPr sz="6000" b="0" i="0" u="none" strike="noStrike" kern="12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estrial"/>
              <a:buNone/>
              <a:defRPr sz="6000" b="0" i="0" u="none" strike="noStrike" kern="12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estrial"/>
              <a:buNone/>
              <a:defRPr sz="6000" b="0" i="0" u="none" strike="noStrike" kern="12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estrial"/>
              <a:buNone/>
              <a:defRPr sz="6000" b="0" i="0" u="none" strike="noStrike" kern="12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s" sz="3300" b="1" err="1">
                <a:latin typeface="Arial"/>
              </a:rPr>
              <a:t>Enabling</a:t>
            </a:r>
            <a:r>
              <a:rPr lang="es" sz="3300" b="1">
                <a:latin typeface="Arial"/>
              </a:rPr>
              <a:t> </a:t>
            </a:r>
            <a:r>
              <a:rPr lang="es" sz="3300" b="1" err="1">
                <a:latin typeface="Arial"/>
              </a:rPr>
              <a:t>principles</a:t>
            </a:r>
            <a:endParaRPr lang="es" sz="3300" err="1">
              <a:latin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/>
          </a:p>
        </p:txBody>
      </p:sp>
      <p:cxnSp>
        <p:nvCxnSpPr>
          <p:cNvPr id="28" name="Google Shape;207;p9">
            <a:extLst>
              <a:ext uri="{FF2B5EF4-FFF2-40B4-BE49-F238E27FC236}">
                <a16:creationId xmlns:a16="http://schemas.microsoft.com/office/drawing/2014/main" id="{AB451F9F-284C-A696-2055-2F9A7F6A2BA7}"/>
              </a:ext>
            </a:extLst>
          </p:cNvPr>
          <p:cNvCxnSpPr/>
          <p:nvPr/>
        </p:nvCxnSpPr>
        <p:spPr>
          <a:xfrm>
            <a:off x="2582722" y="6011820"/>
            <a:ext cx="7083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3610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DAE1B-C15A-9D3A-821D-0C71E0F0B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EA7760-72FC-039D-5E86-4C56DAE94E87}"/>
              </a:ext>
            </a:extLst>
          </p:cNvPr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500A64"/>
          </a:solidFill>
          <a:ln>
            <a:solidFill>
              <a:srgbClr val="500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529D8CB4-E68B-57A3-B31E-4E40A99B1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79" y="6299769"/>
            <a:ext cx="2115046" cy="548640"/>
          </a:xfrm>
          <a:prstGeom prst="rect">
            <a:avLst/>
          </a:prstGeom>
        </p:spPr>
      </p:pic>
      <p:sp>
        <p:nvSpPr>
          <p:cNvPr id="2" name="Google Shape;285;p20">
            <a:extLst>
              <a:ext uri="{FF2B5EF4-FFF2-40B4-BE49-F238E27FC236}">
                <a16:creationId xmlns:a16="http://schemas.microsoft.com/office/drawing/2014/main" id="{D5F2A674-7774-18D9-1A3C-DCB81495AEDC}"/>
              </a:ext>
            </a:extLst>
          </p:cNvPr>
          <p:cNvSpPr/>
          <p:nvPr/>
        </p:nvSpPr>
        <p:spPr>
          <a:xfrm>
            <a:off x="719534" y="1867548"/>
            <a:ext cx="3285190" cy="40490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72"/>
              <a:buFont typeface="Arial"/>
              <a:buNone/>
            </a:pPr>
            <a:r>
              <a:rPr lang="en-US" sz="1600" dirty="0"/>
              <a:t>Updated data on events that influence or might influence the enabling environment. Triggers alerts for potential restrictions and opportunities for advancement.</a:t>
            </a:r>
            <a:endParaRPr sz="2400" b="0" i="0" u="none" strike="noStrike" cap="none"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  <p:sp>
        <p:nvSpPr>
          <p:cNvPr id="10" name="Google Shape;286;p20">
            <a:extLst>
              <a:ext uri="{FF2B5EF4-FFF2-40B4-BE49-F238E27FC236}">
                <a16:creationId xmlns:a16="http://schemas.microsoft.com/office/drawing/2014/main" id="{F2B8D4C2-037A-A4C9-1F50-8C0AB260B20E}"/>
              </a:ext>
            </a:extLst>
          </p:cNvPr>
          <p:cNvSpPr/>
          <p:nvPr/>
        </p:nvSpPr>
        <p:spPr>
          <a:xfrm>
            <a:off x="4365586" y="1870802"/>
            <a:ext cx="3271336" cy="4059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dirty="0"/>
              <a:t>A concise picture of the current state of the EE. Offers a quick overview of recent developments and their implications.</a:t>
            </a:r>
            <a:endParaRPr sz="1600" b="0" i="0" u="none" strike="noStrike" cap="none"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  <p:sp>
        <p:nvSpPr>
          <p:cNvPr id="11" name="Google Shape;287;p20">
            <a:extLst>
              <a:ext uri="{FF2B5EF4-FFF2-40B4-BE49-F238E27FC236}">
                <a16:creationId xmlns:a16="http://schemas.microsoft.com/office/drawing/2014/main" id="{DA587B14-DD4F-0572-6814-D57775FAEC5D}"/>
              </a:ext>
            </a:extLst>
          </p:cNvPr>
          <p:cNvSpPr/>
          <p:nvPr/>
        </p:nvSpPr>
        <p:spPr>
          <a:xfrm>
            <a:off x="8080983" y="1870802"/>
            <a:ext cx="3271336" cy="4059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72"/>
              <a:buFont typeface="Arial"/>
              <a:buNone/>
            </a:pPr>
            <a:r>
              <a:rPr lang="en-US" sz="1600" dirty="0"/>
              <a:t>Provide a comprehensive assessment of the EE. Assigns scores that reflect progress or setbacks across various dimensions in each country.</a:t>
            </a:r>
            <a:endParaRPr sz="1600" b="0" i="0" u="none" strike="noStrike" cap="none" dirty="0">
              <a:solidFill>
                <a:srgbClr val="666666"/>
              </a:solidFill>
              <a:latin typeface="+mn-lt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173;p6">
            <a:extLst>
              <a:ext uri="{FF2B5EF4-FFF2-40B4-BE49-F238E27FC236}">
                <a16:creationId xmlns:a16="http://schemas.microsoft.com/office/drawing/2014/main" id="{8AC8B755-A6CE-106F-8384-B60A205B56C7}"/>
              </a:ext>
            </a:extLst>
          </p:cNvPr>
          <p:cNvSpPr/>
          <p:nvPr/>
        </p:nvSpPr>
        <p:spPr>
          <a:xfrm>
            <a:off x="777229" y="395694"/>
            <a:ext cx="3199761" cy="101596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" sz="2400" b="1" dirty="0">
                <a:latin typeface="+mn-lt"/>
                <a:ea typeface="Questrial"/>
                <a:sym typeface="Questrial"/>
              </a:rPr>
              <a:t>EWM</a:t>
            </a:r>
            <a:br>
              <a:rPr lang="es" sz="2400" b="1" dirty="0">
                <a:latin typeface="+mn-lt"/>
                <a:ea typeface="Questrial"/>
                <a:sym typeface="Questrial"/>
              </a:rPr>
            </a:br>
            <a:r>
              <a:rPr lang="es" sz="1800" b="1" i="1" dirty="0">
                <a:latin typeface="+mn-lt"/>
                <a:ea typeface="Questrial"/>
                <a:sym typeface="Questrial"/>
              </a:rPr>
              <a:t>Ongoing</a:t>
            </a:r>
            <a:endParaRPr lang="es-ES" sz="2400" b="1" i="1" dirty="0">
              <a:latin typeface="+mn-lt"/>
            </a:endParaRPr>
          </a:p>
        </p:txBody>
      </p:sp>
      <p:sp>
        <p:nvSpPr>
          <p:cNvPr id="8" name="Google Shape;173;p6">
            <a:extLst>
              <a:ext uri="{FF2B5EF4-FFF2-40B4-BE49-F238E27FC236}">
                <a16:creationId xmlns:a16="http://schemas.microsoft.com/office/drawing/2014/main" id="{DCF6E76F-DCBA-6260-B23A-77041F9F93C0}"/>
              </a:ext>
            </a:extLst>
          </p:cNvPr>
          <p:cNvSpPr/>
          <p:nvPr/>
        </p:nvSpPr>
        <p:spPr>
          <a:xfrm>
            <a:off x="4365586" y="419584"/>
            <a:ext cx="3199761" cy="101596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" sz="2400" b="1" dirty="0">
                <a:latin typeface="+mn-lt"/>
                <a:ea typeface="Questrial"/>
                <a:sym typeface="Questrial"/>
              </a:rPr>
              <a:t>EES</a:t>
            </a:r>
          </a:p>
          <a:p>
            <a:pPr algn="ctr"/>
            <a:r>
              <a:rPr lang="es" sz="1800" b="1" i="1" dirty="0">
                <a:latin typeface="+mn-lt"/>
                <a:ea typeface="Questrial"/>
                <a:sym typeface="Questrial"/>
              </a:rPr>
              <a:t>Three times a year</a:t>
            </a:r>
            <a:endParaRPr lang="es-ES" sz="1800" b="1" i="1" dirty="0">
              <a:latin typeface="+mn-lt"/>
            </a:endParaRP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id="{076A1CCC-A49B-4287-6127-B767C745D74D}"/>
              </a:ext>
            </a:extLst>
          </p:cNvPr>
          <p:cNvSpPr/>
          <p:nvPr/>
        </p:nvSpPr>
        <p:spPr>
          <a:xfrm>
            <a:off x="8103286" y="395694"/>
            <a:ext cx="3199761" cy="101596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" sz="2400" b="1" dirty="0">
                <a:latin typeface="+mn-lt"/>
                <a:ea typeface="Questrial"/>
                <a:sym typeface="Questrial"/>
              </a:rPr>
              <a:t>CFR</a:t>
            </a:r>
          </a:p>
          <a:p>
            <a:pPr algn="ctr"/>
            <a:r>
              <a:rPr lang="es" sz="1800" b="1" i="1" dirty="0">
                <a:latin typeface="+mn-lt"/>
                <a:ea typeface="Questrial"/>
                <a:sym typeface="Questrial"/>
              </a:rPr>
              <a:t>Once a year</a:t>
            </a:r>
            <a:endParaRPr lang="es-ES" sz="18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208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2D7CF-330B-910F-D61B-1DD28D7B4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830FA5AA-C3AD-4F08-BB49-11CF9A3B2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B7C5BB9-CCA1-2BC6-1258-CC88BB1C0695}"/>
              </a:ext>
            </a:extLst>
          </p:cNvPr>
          <p:cNvSpPr txBox="1"/>
          <p:nvPr/>
        </p:nvSpPr>
        <p:spPr>
          <a:xfrm>
            <a:off x="321184" y="433080"/>
            <a:ext cx="823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b="1" spc="-200" dirty="0">
                <a:solidFill>
                  <a:srgbClr val="500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 types</a:t>
            </a:r>
            <a:endParaRPr lang="en-US" sz="4000" b="1" spc="-200" dirty="0">
              <a:solidFill>
                <a:srgbClr val="500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2F421FA1-D547-89B4-5EFE-13F6C430E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22" y="65857"/>
            <a:ext cx="4857477" cy="12600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8A0D450-FF15-06C0-7725-1998E322BE18}"/>
              </a:ext>
            </a:extLst>
          </p:cNvPr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500A64"/>
          </a:solidFill>
          <a:ln>
            <a:solidFill>
              <a:srgbClr val="500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oogle Shape;242;p10">
            <a:extLst>
              <a:ext uri="{FF2B5EF4-FFF2-40B4-BE49-F238E27FC236}">
                <a16:creationId xmlns:a16="http://schemas.microsoft.com/office/drawing/2014/main" id="{34314925-A13D-5B28-F296-2935416A594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" y="1175644"/>
            <a:ext cx="12191998" cy="5283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94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B170D-0FB4-0C13-9A8C-F6A277C36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2E2C67D1-1B84-5B20-7693-3A6EF9310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EAE9DC5-1BA6-856F-15FF-0AFF0A2216E5}"/>
              </a:ext>
            </a:extLst>
          </p:cNvPr>
          <p:cNvSpPr txBox="1"/>
          <p:nvPr/>
        </p:nvSpPr>
        <p:spPr>
          <a:xfrm>
            <a:off x="638094" y="456225"/>
            <a:ext cx="823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b="1" spc="-200" dirty="0">
                <a:solidFill>
                  <a:srgbClr val="500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Warning Alerts </a:t>
            </a:r>
            <a:endParaRPr lang="en-US" sz="4000" b="1" spc="-200" dirty="0">
              <a:solidFill>
                <a:srgbClr val="500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D1515F65-7FC3-6EEC-2067-FCEB970AA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22" y="65857"/>
            <a:ext cx="4857477" cy="12600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28D5074-5470-F9A8-81BD-BAAF85E9FD94}"/>
              </a:ext>
            </a:extLst>
          </p:cNvPr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500A64"/>
          </a:solidFill>
          <a:ln>
            <a:solidFill>
              <a:srgbClr val="500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879EE-595C-8F25-CEE8-45E86C600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94" y="1865389"/>
            <a:ext cx="4734006" cy="2489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994609-634B-F2D0-9388-18A3AB0DA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791" y="3429000"/>
            <a:ext cx="4386806" cy="2831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6CE111-9080-76D0-DA8D-2B75A09AD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337" y="1856084"/>
            <a:ext cx="4513086" cy="24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9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3430A-39E4-CD7B-06A0-290EB484B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31A83CC8-1599-71F0-5386-4A6AEC9BA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3DAACDA-D4F7-BA2F-E956-A5B30746FE57}"/>
              </a:ext>
            </a:extLst>
          </p:cNvPr>
          <p:cNvSpPr txBox="1"/>
          <p:nvPr/>
        </p:nvSpPr>
        <p:spPr>
          <a:xfrm>
            <a:off x="738107" y="499088"/>
            <a:ext cx="8238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b="1" spc="-200" dirty="0">
                <a:solidFill>
                  <a:srgbClr val="500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Imrpovement, Deterioration </a:t>
            </a:r>
          </a:p>
          <a:p>
            <a:r>
              <a:rPr lang="es" sz="4000" b="1" spc="-200" dirty="0">
                <a:solidFill>
                  <a:srgbClr val="500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Alerts</a:t>
            </a:r>
            <a:endParaRPr lang="en-US" sz="4000" b="1" spc="-200" dirty="0">
              <a:solidFill>
                <a:srgbClr val="500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35BAF6AD-7212-EC45-A253-8993A7B70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22" y="65857"/>
            <a:ext cx="4857477" cy="12600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8340C2C-A25A-4128-0B61-09B5BA2B4D04}"/>
              </a:ext>
            </a:extLst>
          </p:cNvPr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500A64"/>
          </a:solidFill>
          <a:ln>
            <a:solidFill>
              <a:srgbClr val="500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AFF9E-6C65-693C-601D-70B74E9D5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76" y="2025650"/>
            <a:ext cx="4711700" cy="2806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CA67C5-287A-572C-6F45-6B31CEB10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456690"/>
            <a:ext cx="4787900" cy="2692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17B024-A35C-1561-B353-9AA822BE7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4650" y="3657470"/>
            <a:ext cx="49276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FF5F5-2DCE-95EE-0BC2-CE3A520B1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0B68B8A6-189E-5510-18FE-7978869C5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82114D3-9B25-7E9C-7EEE-8D4A9B9DA710}"/>
              </a:ext>
            </a:extLst>
          </p:cNvPr>
          <p:cNvSpPr txBox="1"/>
          <p:nvPr/>
        </p:nvSpPr>
        <p:spPr>
          <a:xfrm>
            <a:off x="738107" y="499088"/>
            <a:ext cx="823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200" dirty="0">
                <a:solidFill>
                  <a:srgbClr val="500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Alerts</a:t>
            </a:r>
          </a:p>
        </p:txBody>
      </p:sp>
      <p:pic>
        <p:nvPicPr>
          <p:cNvPr id="26" name="Picture 25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F355F15A-D80F-B7DE-8EC8-86D65F98C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22" y="65857"/>
            <a:ext cx="4857477" cy="12600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479F200-4CA7-FD28-7B8B-8830C081E065}"/>
              </a:ext>
            </a:extLst>
          </p:cNvPr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500A64"/>
          </a:solidFill>
          <a:ln>
            <a:solidFill>
              <a:srgbClr val="500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BA59BA-C8C8-D10D-2B17-602A9F369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2" y="1325880"/>
            <a:ext cx="4991100" cy="3162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E6F8AE-6829-B5FA-085B-8C0C5039F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493" y="1213047"/>
            <a:ext cx="5305828" cy="31044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4F1C08-5B5B-E2EA-AA30-9244F0B66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0503" y="3739354"/>
            <a:ext cx="4838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9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09D21-5616-E9AD-74A9-532F2EAF5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D75ED436-740D-5E1F-7501-119E55D90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6BC09D8-4E3C-07D0-500F-334C5D82B574}"/>
              </a:ext>
            </a:extLst>
          </p:cNvPr>
          <p:cNvSpPr txBox="1"/>
          <p:nvPr/>
        </p:nvSpPr>
        <p:spPr>
          <a:xfrm>
            <a:off x="638094" y="456225"/>
            <a:ext cx="823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b="1" spc="-200" dirty="0">
                <a:solidFill>
                  <a:srgbClr val="500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 Snapshots and CFR</a:t>
            </a:r>
            <a:endParaRPr lang="en-US" sz="4000" b="1" spc="-200" dirty="0">
              <a:solidFill>
                <a:srgbClr val="500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5E8DE649-45CA-4E4C-C6AC-FB1524F30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22" y="65857"/>
            <a:ext cx="4857477" cy="12600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E4DB053-C220-0F0B-C6EC-5D3787FDC458}"/>
              </a:ext>
            </a:extLst>
          </p:cNvPr>
          <p:cNvSpPr/>
          <p:nvPr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rgbClr val="500A64"/>
          </a:solidFill>
          <a:ln>
            <a:solidFill>
              <a:srgbClr val="500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9120B-0501-BBDC-1E68-2AEAE2578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512" y="1240787"/>
            <a:ext cx="7772400" cy="392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8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6aa7f8-515c-4443-8a52-641132b0e2be">
      <Terms xmlns="http://schemas.microsoft.com/office/infopath/2007/PartnerControls"/>
    </lcf76f155ced4ddcb4097134ff3c332f>
    <TaxCatchAll xmlns="d1a66c0b-e580-4742-bd65-5e62097f68b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885D671304B24D927E214070133627" ma:contentTypeVersion="12" ma:contentTypeDescription="Een nieuw document maken." ma:contentTypeScope="" ma:versionID="15693542df0e5d362bef18ce8432a047">
  <xsd:schema xmlns:xsd="http://www.w3.org/2001/XMLSchema" xmlns:xs="http://www.w3.org/2001/XMLSchema" xmlns:p="http://schemas.microsoft.com/office/2006/metadata/properties" xmlns:ns2="166aa7f8-515c-4443-8a52-641132b0e2be" xmlns:ns3="d1a66c0b-e580-4742-bd65-5e62097f68b4" targetNamespace="http://schemas.microsoft.com/office/2006/metadata/properties" ma:root="true" ma:fieldsID="fa10d3fb1e086c9f695f3b6db34b752a" ns2:_="" ns3:_="">
    <xsd:import namespace="166aa7f8-515c-4443-8a52-641132b0e2be"/>
    <xsd:import namespace="d1a66c0b-e580-4742-bd65-5e62097f68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aa7f8-515c-4443-8a52-641132b0e2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3c30ef75-8629-4732-8d4b-9cd82a8b63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66c0b-e580-4742-bd65-5e62097f68b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3fb832d-a862-4a30-bea9-beb556933a74}" ma:internalName="TaxCatchAll" ma:showField="CatchAllData" ma:web="d1a66c0b-e580-4742-bd65-5e62097f68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690DF-ECAC-4FF8-8A8A-33BE1F3D8E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AFE16D-ACD5-4F6B-B586-CB53E4546035}">
  <ds:schemaRefs>
    <ds:schemaRef ds:uri="166aa7f8-515c-4443-8a52-641132b0e2be"/>
    <ds:schemaRef ds:uri="d1a66c0b-e580-4742-bd65-5e62097f68b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FAD941-0038-475B-B3AF-80724E2C2774}">
  <ds:schemaRefs>
    <ds:schemaRef ds:uri="166aa7f8-515c-4443-8a52-641132b0e2be"/>
    <ds:schemaRef ds:uri="d1a66c0b-e580-4742-bd65-5e62097f68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5799</TotalTime>
  <Words>304</Words>
  <Application>Microsoft Macintosh PowerPoint</Application>
  <PresentationFormat>Widescreen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Oxfam TSTAR PRO</vt:lpstr>
      <vt:lpstr>Poppins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Brok</dc:creator>
  <cp:lastModifiedBy>Ine Van Severen</cp:lastModifiedBy>
  <cp:revision>13</cp:revision>
  <dcterms:created xsi:type="dcterms:W3CDTF">2025-01-14T16:16:25Z</dcterms:created>
  <dcterms:modified xsi:type="dcterms:W3CDTF">2025-06-11T09:24:02Z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0x010100CC885D671304B24D927E214070133627</vt:lpwstr>
  </property>
  <property fmtid="{D5CDD505-2E9C-101B-9397-08002B2CF9AE}" pid="3" name="MediaServiceImageTags">
    <vt:lpwstr/>
  </property>
</Properties>
</file>