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8" r:id="rId3"/>
    <p:sldId id="257" r:id="rId4"/>
    <p:sldId id="269" r:id="rId5"/>
    <p:sldId id="270" r:id="rId6"/>
    <p:sldId id="271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6A1C"/>
    <a:srgbClr val="E97C4E"/>
    <a:srgbClr val="FCBA52"/>
    <a:srgbClr val="F67B17"/>
    <a:srgbClr val="F6B7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98" autoAdjust="0"/>
    <p:restoredTop sz="94718"/>
  </p:normalViewPr>
  <p:slideViewPr>
    <p:cSldViewPr snapToGrid="0">
      <p:cViewPr varScale="1">
        <p:scale>
          <a:sx n="88" d="100"/>
          <a:sy n="88" d="100"/>
        </p:scale>
        <p:origin x="10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00A04B-4593-3641-9552-D947BE02B523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8CDAC5-115E-0D45-9E7C-0AC82CD33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290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ADD EU logo to each page – top left?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8CDAC5-115E-0D45-9E7C-0AC82CD3353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174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ADD: New digital space address?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8CDAC5-115E-0D45-9E7C-0AC82CD3353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564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pener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 rot="5400000">
            <a:off x="2940049" y="1517656"/>
            <a:ext cx="6858002" cy="3822700"/>
          </a:xfrm>
          <a:prstGeom prst="rect">
            <a:avLst/>
          </a:prstGeom>
          <a:solidFill>
            <a:srgbClr val="FCBA5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1200150" y="1200154"/>
            <a:ext cx="6858000" cy="4457700"/>
          </a:xfrm>
          <a:prstGeom prst="rect">
            <a:avLst/>
          </a:prstGeom>
          <a:solidFill>
            <a:srgbClr val="F67B17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93431" y="228600"/>
            <a:ext cx="11755315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487" y="1262364"/>
            <a:ext cx="5211042" cy="169185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9705" y="1350287"/>
            <a:ext cx="2314574" cy="1603928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6688669" y="1756597"/>
            <a:ext cx="45719" cy="70338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21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5B2A-242F-4F0A-A155-CA1CF7C2A415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1618-2804-40F4-BCDB-8DE9EE410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580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5B2A-242F-4F0A-A155-CA1CF7C2A415}" type="datetimeFigureOut">
              <a:rPr lang="en-US" smtClean="0"/>
              <a:t>1/23/24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1618-2804-40F4-BCDB-8DE9EE410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9173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5B2A-242F-4F0A-A155-CA1CF7C2A415}" type="datetimeFigureOut">
              <a:rPr lang="en-US" smtClean="0"/>
              <a:t>1/23/24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1618-2804-40F4-BCDB-8DE9EE410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63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5B2A-242F-4F0A-A155-CA1CF7C2A415}" type="datetimeFigureOut">
              <a:rPr lang="en-US" smtClean="0"/>
              <a:t>1/23/24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1618-2804-40F4-BCDB-8DE9EE410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555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5B2A-242F-4F0A-A155-CA1CF7C2A415}" type="datetimeFigureOut">
              <a:rPr lang="en-US" smtClean="0"/>
              <a:t>1/23/24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1618-2804-40F4-BCDB-8DE9EE410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473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ide 1 with logos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 rot="5400000">
            <a:off x="8762999" y="3429002"/>
            <a:ext cx="3429000" cy="3429003"/>
          </a:xfrm>
          <a:prstGeom prst="rect">
            <a:avLst/>
          </a:prstGeom>
          <a:solidFill>
            <a:srgbClr val="FCBA5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1" y="1"/>
            <a:ext cx="3429000" cy="3429003"/>
          </a:xfrm>
          <a:prstGeom prst="rect">
            <a:avLst/>
          </a:prstGeom>
          <a:solidFill>
            <a:srgbClr val="F67B17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202223" y="202223"/>
            <a:ext cx="11781692" cy="6453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4342" y="5777799"/>
            <a:ext cx="1136482" cy="78754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416" y="363416"/>
            <a:ext cx="1008184" cy="1008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206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ide 1 without logos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 rot="5400000">
            <a:off x="8762999" y="3429002"/>
            <a:ext cx="3429000" cy="3429003"/>
          </a:xfrm>
          <a:prstGeom prst="rect">
            <a:avLst/>
          </a:prstGeom>
          <a:solidFill>
            <a:srgbClr val="FCBA5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1" y="1"/>
            <a:ext cx="3429000" cy="3429003"/>
          </a:xfrm>
          <a:prstGeom prst="rect">
            <a:avLst/>
          </a:prstGeom>
          <a:solidFill>
            <a:srgbClr val="F67B17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202223" y="202223"/>
            <a:ext cx="11781692" cy="6453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66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ide 2 with logos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 rot="5400000">
            <a:off x="2940049" y="1517656"/>
            <a:ext cx="6858002" cy="3822700"/>
          </a:xfrm>
          <a:prstGeom prst="rect">
            <a:avLst/>
          </a:prstGeom>
          <a:solidFill>
            <a:srgbClr val="FCBA5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1200150" y="1200154"/>
            <a:ext cx="6858000" cy="4457700"/>
          </a:xfrm>
          <a:prstGeom prst="rect">
            <a:avLst/>
          </a:prstGeom>
          <a:solidFill>
            <a:srgbClr val="F67B17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246185" y="228600"/>
            <a:ext cx="11702561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0042" y="5742630"/>
            <a:ext cx="1136482" cy="78754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416" y="363416"/>
            <a:ext cx="1008184" cy="1008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302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ide 2 without logos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 rot="5400000">
            <a:off x="2940049" y="1517656"/>
            <a:ext cx="6858002" cy="3822700"/>
          </a:xfrm>
          <a:prstGeom prst="rect">
            <a:avLst/>
          </a:prstGeom>
          <a:solidFill>
            <a:srgbClr val="FCBA5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1200150" y="1200154"/>
            <a:ext cx="6858000" cy="4457700"/>
          </a:xfrm>
          <a:prstGeom prst="rect">
            <a:avLst/>
          </a:prstGeom>
          <a:solidFill>
            <a:srgbClr val="F67B17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93431" y="228600"/>
            <a:ext cx="11755315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261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5B2A-242F-4F0A-A155-CA1CF7C2A415}" type="datetimeFigureOut">
              <a:rPr lang="en-US" smtClean="0"/>
              <a:t>1/23/24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1618-2804-40F4-BCDB-8DE9EE410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050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5B2A-242F-4F0A-A155-CA1CF7C2A415}" type="datetimeFigureOut">
              <a:rPr lang="en-US" smtClean="0"/>
              <a:t>1/23/24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1618-2804-40F4-BCDB-8DE9EE410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215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5B2A-242F-4F0A-A155-CA1CF7C2A415}" type="datetimeFigureOut">
              <a:rPr lang="en-US" smtClean="0"/>
              <a:t>1/23/24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1618-2804-40F4-BCDB-8DE9EE410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016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5B2A-242F-4F0A-A155-CA1CF7C2A415}" type="datetimeFigureOut">
              <a:rPr lang="en-US" smtClean="0"/>
              <a:t>1/23/24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1618-2804-40F4-BCDB-8DE9EE410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978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05B2A-242F-4F0A-A155-CA1CF7C2A415}" type="datetimeFigureOut">
              <a:rPr lang="en-US" smtClean="0"/>
              <a:t>1/23/24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D1618-2804-40F4-BCDB-8DE9EE410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905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1" r:id="rId2"/>
    <p:sldLayoutId id="2147483663" r:id="rId3"/>
    <p:sldLayoutId id="2147483660" r:id="rId4"/>
    <p:sldLayoutId id="2147483664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uropa.eu/capacity4dev/policy-forum-developme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0952" y="3725916"/>
            <a:ext cx="77533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Group discussions - ACTIONS</a:t>
            </a:r>
          </a:p>
        </p:txBody>
      </p:sp>
    </p:spTree>
    <p:extLst>
      <p:ext uri="{BB962C8B-B14F-4D97-AF65-F5344CB8AC3E}">
        <p14:creationId xmlns:p14="http://schemas.microsoft.com/office/powerpoint/2010/main" val="2949853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070275-D76B-1836-F51C-04866D09A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5FB346F-1A83-D677-0FB5-A3BA7B397036}"/>
              </a:ext>
            </a:extLst>
          </p:cNvPr>
          <p:cNvSpPr txBox="1"/>
          <p:nvPr/>
        </p:nvSpPr>
        <p:spPr>
          <a:xfrm>
            <a:off x="1439232" y="482219"/>
            <a:ext cx="4339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Guiding questions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1CC2D7-AFEB-D527-175D-9D17ED6E2308}"/>
              </a:ext>
            </a:extLst>
          </p:cNvPr>
          <p:cNvSpPr/>
          <p:nvPr/>
        </p:nvSpPr>
        <p:spPr>
          <a:xfrm>
            <a:off x="883138" y="2360584"/>
            <a:ext cx="9791950" cy="25135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200"/>
              </a:spcBef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en-GB" sz="2400" dirty="0"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What are the CSOs/ALAs views on the relevance of the regional action plans for 2024 in light of the priorities of the regional multiannual indicative programme?</a:t>
            </a:r>
          </a:p>
          <a:p>
            <a:pPr marL="342900" lvl="0" indent="-342900" algn="just">
              <a:spcBef>
                <a:spcPts val="200"/>
              </a:spcBef>
              <a:spcAft>
                <a:spcPts val="600"/>
              </a:spcAft>
              <a:buFont typeface="Calibri" panose="020F0502020204030204" pitchFamily="34" charset="0"/>
              <a:buChar char="-"/>
            </a:pPr>
            <a:endParaRPr lang="en-E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200"/>
              </a:spcBef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en-GB" sz="2400" dirty="0"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What are key areas/ focal points that should be taken into account in the formulation of SSA regional initiatives?</a:t>
            </a:r>
            <a:endParaRPr lang="en-E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297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5119" y="577912"/>
            <a:ext cx="10274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Human development </a:t>
            </a:r>
            <a:r>
              <a:rPr lang="en-IE" sz="20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(including health, Gender, culture, youth, and skills</a:t>
            </a:r>
            <a:r>
              <a:rPr lang="en-I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ES" sz="2000" dirty="0">
                <a:effectLst/>
              </a:rPr>
              <a:t> </a:t>
            </a:r>
            <a:endParaRPr lang="en-ES" sz="2400" dirty="0">
              <a:effectLst/>
            </a:endParaRPr>
          </a:p>
          <a:p>
            <a:r>
              <a:rPr lang="en-ES" sz="24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Moderator: </a:t>
            </a:r>
            <a:r>
              <a:rPr lang="es-ES" sz="20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Deirdre </a:t>
            </a:r>
            <a:r>
              <a:rPr lang="es-ES" sz="2000" dirty="0" err="1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Lennan</a:t>
            </a:r>
            <a:endParaRPr lang="en-ES" sz="2000"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4672" y="1778486"/>
            <a:ext cx="10610657" cy="3452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dirty="0">
                <a:cs typeface="Calibri" panose="020F0502020204030204" pitchFamily="34" charset="0"/>
              </a:rPr>
              <a:t>Action 62363: Digital Health solutions for pandemic preparedness and health system strengthening in Sub Saharan Africa (Anja Bauer, G4)</a:t>
            </a:r>
            <a:endParaRPr lang="en-ES" dirty="0">
              <a:cs typeface="Calibri" panose="020F0502020204030204" pitchFamily="34" charset="0"/>
            </a:endParaRPr>
          </a:p>
          <a:p>
            <a:pPr marL="285750" indent="-285750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dirty="0">
                <a:cs typeface="Calibri" panose="020F0502020204030204" pitchFamily="34" charset="0"/>
              </a:rPr>
              <a:t>Action 62355: </a:t>
            </a:r>
            <a:r>
              <a:rPr lang="en-GB" dirty="0">
                <a:cs typeface="Calibri" panose="020F0502020204030204" pitchFamily="34" charset="0"/>
              </a:rPr>
              <a:t>Fighting harmful practices, improving access to and deepening accountability for SRHR services in Africa (Marie </a:t>
            </a:r>
            <a:r>
              <a:rPr lang="en-GB" dirty="0" err="1">
                <a:cs typeface="Calibri" panose="020F0502020204030204" pitchFamily="34" charset="0"/>
              </a:rPr>
              <a:t>Chesnay</a:t>
            </a:r>
            <a:r>
              <a:rPr lang="en-GB" dirty="0">
                <a:cs typeface="Calibri" panose="020F0502020204030204" pitchFamily="34" charset="0"/>
              </a:rPr>
              <a:t>, A2)</a:t>
            </a:r>
            <a:endParaRPr lang="en-ES" dirty="0">
              <a:cs typeface="Calibri" panose="020F0502020204030204" pitchFamily="34" charset="0"/>
            </a:endParaRPr>
          </a:p>
          <a:p>
            <a:pPr marL="285750" indent="-285750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dirty="0">
                <a:cs typeface="Calibri" panose="020F0502020204030204" pitchFamily="34" charset="0"/>
              </a:rPr>
              <a:t>Action 62357: Support to Public Health Institutes (Diana Van </a:t>
            </a:r>
            <a:r>
              <a:rPr lang="en-IE" dirty="0" err="1">
                <a:cs typeface="Calibri" panose="020F0502020204030204" pitchFamily="34" charset="0"/>
              </a:rPr>
              <a:t>Daele</a:t>
            </a:r>
            <a:r>
              <a:rPr lang="en-IE" dirty="0">
                <a:cs typeface="Calibri" panose="020F0502020204030204" pitchFamily="34" charset="0"/>
              </a:rPr>
              <a:t>, A2) </a:t>
            </a:r>
            <a:endParaRPr lang="en-ES" dirty="0">
              <a:cs typeface="Calibri" panose="020F0502020204030204" pitchFamily="34" charset="0"/>
            </a:endParaRPr>
          </a:p>
          <a:p>
            <a:pPr marL="285750" indent="-285750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dirty="0">
                <a:cs typeface="Calibri" panose="020F0502020204030204" pitchFamily="34" charset="0"/>
              </a:rPr>
              <a:t>Action 62356: </a:t>
            </a:r>
            <a:r>
              <a:rPr lang="en-GB" dirty="0">
                <a:cs typeface="Calibri" panose="020F0502020204030204" pitchFamily="34" charset="0"/>
              </a:rPr>
              <a:t>Fighting antimicrobial resistance and strengthening the One Health workforce in Africa (Diana Van </a:t>
            </a:r>
            <a:r>
              <a:rPr lang="en-GB" dirty="0" err="1">
                <a:cs typeface="Calibri" panose="020F0502020204030204" pitchFamily="34" charset="0"/>
              </a:rPr>
              <a:t>Daele</a:t>
            </a:r>
            <a:r>
              <a:rPr lang="en-GB" dirty="0">
                <a:cs typeface="Calibri" panose="020F0502020204030204" pitchFamily="34" charset="0"/>
              </a:rPr>
              <a:t>, A2) </a:t>
            </a:r>
            <a:endParaRPr lang="en-ES" dirty="0">
              <a:cs typeface="Calibri" panose="020F0502020204030204" pitchFamily="34" charset="0"/>
            </a:endParaRPr>
          </a:p>
          <a:p>
            <a:pPr marL="285750" indent="-285750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dirty="0">
                <a:cs typeface="Calibri" panose="020F0502020204030204" pitchFamily="34" charset="0"/>
              </a:rPr>
              <a:t>Action 62418: </a:t>
            </a:r>
            <a:r>
              <a:rPr lang="en-GB" dirty="0">
                <a:cs typeface="Calibri" panose="020F0502020204030204" pitchFamily="34" charset="0"/>
              </a:rPr>
              <a:t>Africa – Europe Platform to Exchange on Education Reforms (PEERS) (Pietro Romano, A2)</a:t>
            </a:r>
            <a:endParaRPr lang="en-ES" dirty="0">
              <a:cs typeface="Calibri" panose="020F0502020204030204" pitchFamily="34" charset="0"/>
            </a:endParaRPr>
          </a:p>
          <a:p>
            <a:pPr marL="285750" indent="-285750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dirty="0">
                <a:cs typeface="Calibri" panose="020F0502020204030204" pitchFamily="34" charset="0"/>
              </a:rPr>
              <a:t>Action 62424: Creative Africa (Alice Fracchia, G3)</a:t>
            </a:r>
            <a:endParaRPr lang="en-ES" dirty="0"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>
                <a:cs typeface="Calibri" panose="020F0502020204030204" pitchFamily="34" charset="0"/>
              </a:rPr>
              <a:t>Action 62354: </a:t>
            </a:r>
            <a:r>
              <a:rPr lang="fr-BE" dirty="0" err="1">
                <a:cs typeface="Calibri" panose="020F0502020204030204" pitchFamily="34" charset="0"/>
              </a:rPr>
              <a:t>Strengthening</a:t>
            </a:r>
            <a:r>
              <a:rPr lang="fr-BE" dirty="0">
                <a:cs typeface="Calibri" panose="020F0502020204030204" pitchFamily="34" charset="0"/>
              </a:rPr>
              <a:t> </a:t>
            </a:r>
            <a:r>
              <a:rPr lang="fr-BE" dirty="0" err="1">
                <a:cs typeface="Calibri" panose="020F0502020204030204" pitchFamily="34" charset="0"/>
              </a:rPr>
              <a:t>Africa-European</a:t>
            </a:r>
            <a:r>
              <a:rPr lang="fr-BE" dirty="0">
                <a:cs typeface="Calibri" panose="020F0502020204030204" pitchFamily="34" charset="0"/>
              </a:rPr>
              <a:t> Museum Partnerships (Christoph </a:t>
            </a:r>
            <a:r>
              <a:rPr lang="fr-BE" dirty="0" err="1">
                <a:cs typeface="Calibri" panose="020F0502020204030204" pitchFamily="34" charset="0"/>
              </a:rPr>
              <a:t>Pelzer</a:t>
            </a:r>
            <a:r>
              <a:rPr lang="fr-BE" dirty="0">
                <a:cs typeface="Calibri" panose="020F0502020204030204" pitchFamily="34" charset="0"/>
              </a:rPr>
              <a:t>, EU DEL to AU) </a:t>
            </a:r>
            <a:endParaRPr lang="en-GB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941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0E1B9-2A28-890F-8492-31BB09A09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77CD33-EA4C-0058-0D0C-C5D37919DEFB}"/>
              </a:ext>
            </a:extLst>
          </p:cNvPr>
          <p:cNvSpPr txBox="1"/>
          <p:nvPr/>
        </p:nvSpPr>
        <p:spPr>
          <a:xfrm>
            <a:off x="1290057" y="249111"/>
            <a:ext cx="1061065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Democracy, Governance, Peace, Migration and forced displacement </a:t>
            </a:r>
            <a:r>
              <a:rPr lang="en-IE" sz="20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(including CSO, local Government, Illicit financial flows, and maritime security)</a:t>
            </a:r>
            <a:r>
              <a:rPr lang="en-I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ES" sz="2400" dirty="0">
              <a:effectLst/>
            </a:endParaRPr>
          </a:p>
          <a:p>
            <a:r>
              <a:rPr lang="en-ES" sz="24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Moderator: </a:t>
            </a:r>
            <a:r>
              <a:rPr lang="es-ES" sz="20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Jorge Pereiro Piñón</a:t>
            </a:r>
            <a:endParaRPr lang="en-ES" sz="2000"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906370-8AE7-8D79-C6BF-973AF7EE7E74}"/>
              </a:ext>
            </a:extLst>
          </p:cNvPr>
          <p:cNvSpPr/>
          <p:nvPr/>
        </p:nvSpPr>
        <p:spPr>
          <a:xfrm>
            <a:off x="181387" y="1616819"/>
            <a:ext cx="11844035" cy="4396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auto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BE" sz="16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Action 62324 : Valoriser les potentiels des diasporas via la coopération Sud-Sud : Entrepreneuriat et création d’emplois - Montant prévu EUR 5 M, </a:t>
            </a:r>
            <a:r>
              <a:rPr lang="fr-BE" sz="160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Debora</a:t>
            </a:r>
            <a:r>
              <a:rPr lang="fr-BE" sz="16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GUIDETTI</a:t>
            </a:r>
            <a:endParaRPr lang="en-ES" sz="16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Helvetica" pitchFamily="2" charset="0"/>
              <a:ea typeface="Calibri" panose="020F0502020204030204" pitchFamily="34" charset="0"/>
              <a:cs typeface="Helvetica" pitchFamily="2" charset="0"/>
            </a:endParaRPr>
          </a:p>
          <a:p>
            <a:pPr marL="285750" indent="-285750">
              <a:lnSpc>
                <a:spcPct val="150000"/>
              </a:lnSpc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Action </a:t>
            </a:r>
            <a:r>
              <a:rPr lang="en-IE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61964: </a:t>
            </a:r>
            <a:r>
              <a:rPr lang="en-IE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African Mechanism for Early Response (AMER) –Planned amount EUR 20 M</a:t>
            </a:r>
            <a:r>
              <a:rPr lang="en-IE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Charlotte GAUDION</a:t>
            </a:r>
            <a:endParaRPr lang="en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BE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Action 62316</a:t>
            </a:r>
            <a:r>
              <a:rPr lang="fr-BE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Zones frontalières pacifiques et résilientes III – Montant prévu EUR 37.5 M, </a:t>
            </a:r>
            <a:r>
              <a:rPr lang="fr-BE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Chiara RAFFAELE</a:t>
            </a:r>
            <a:endParaRPr lang="en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Action 62346: </a:t>
            </a:r>
            <a:r>
              <a:rPr lang="en-I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EU Support to ECOWAS in Peace, Security and Governance – </a:t>
            </a:r>
            <a:r>
              <a:rPr lang="en-IE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Planned amount EUR </a:t>
            </a:r>
            <a:r>
              <a:rPr lang="en-I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13 M, Charlotte GAUDION</a:t>
            </a:r>
            <a:endParaRPr lang="en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fontAlgn="auto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6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Action 62333: Multidimensional Security and Stabilisation Programme in West and Central Africa (SECSTA) – Planned amount EUR 30 M, Nina KROTOV SAND</a:t>
            </a:r>
            <a:endParaRPr lang="en-ES" sz="16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Helvetica" pitchFamily="2" charset="0"/>
              <a:ea typeface="Calibri" panose="020F0502020204030204" pitchFamily="34" charset="0"/>
              <a:cs typeface="Helvetica" pitchFamily="2" charset="0"/>
            </a:endParaRPr>
          </a:p>
          <a:p>
            <a:pPr marL="285750" indent="-285750" fontAlgn="auto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6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Action </a:t>
            </a:r>
            <a:r>
              <a:rPr lang="en-IE" sz="1600" i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ACT. Nr TBC </a:t>
            </a:r>
            <a:r>
              <a:rPr lang="en-IE" sz="16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(Top-up) Migrant Protection, Return and Reintegration Programme for Sub-Saharan Africa (MPRR- SSA) – Planned amount EUR 80 M, Isabelle DE RUYT.</a:t>
            </a:r>
            <a:endParaRPr lang="en-ES" sz="16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Helvetica" pitchFamily="2" charset="0"/>
              <a:ea typeface="Calibri" panose="020F0502020204030204" pitchFamily="34" charset="0"/>
              <a:cs typeface="Helvetica" pitchFamily="2" charset="0"/>
            </a:endParaRPr>
          </a:p>
          <a:p>
            <a:pPr marL="285750" indent="-285750" fontAlgn="auto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6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Action 62322: Protection, assistance and durable solutions for populations displaced by conflict in Sub-Saharan Africa – Planned amount EUR 90 M, Caterina TORCHIARO</a:t>
            </a:r>
            <a:endParaRPr lang="en-ES" sz="16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Helvetica" pitchFamily="2" charset="0"/>
              <a:ea typeface="Calibri" panose="020F0502020204030204" pitchFamily="34" charset="0"/>
              <a:cs typeface="Helvetica" pitchFamily="2" charset="0"/>
            </a:endParaRPr>
          </a:p>
          <a:p>
            <a:pPr marL="285750" indent="-285750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Action </a:t>
            </a:r>
            <a:r>
              <a:rPr lang="en-I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ACT 60666 (</a:t>
            </a:r>
            <a:r>
              <a:rPr lang="en-IE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Top-up) - Flexible Mechanism for Migration and Forced Displacement – Planned amount EUR 100 M, Isabelle DE RUYT.</a:t>
            </a:r>
            <a:endParaRPr lang="en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Action 62381: Regional Responses to Climate Displacements (RE2CLID) – Planned amount EUR 100 M, Vittorio CAPICI</a:t>
            </a:r>
            <a:r>
              <a:rPr lang="en-ES" sz="1600" dirty="0">
                <a:effectLst/>
              </a:rPr>
              <a:t> </a:t>
            </a:r>
            <a:r>
              <a:rPr lang="fr-BE" sz="2000" dirty="0">
                <a:latin typeface="Avenir Book" panose="02000503020000020003" pitchFamily="2" charset="0"/>
                <a:cs typeface="Calibri" panose="020F0502020204030204" pitchFamily="34" charset="0"/>
              </a:rPr>
              <a:t> </a:t>
            </a:r>
            <a:endParaRPr lang="en-GB" sz="2000" dirty="0">
              <a:latin typeface="Avenir Book" panose="02000503020000020003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212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19CF7-2941-39C6-C4D8-54BA2A240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445617-D007-9A5C-54A0-BCE4BA29563A}"/>
              </a:ext>
            </a:extLst>
          </p:cNvPr>
          <p:cNvSpPr txBox="1"/>
          <p:nvPr/>
        </p:nvSpPr>
        <p:spPr>
          <a:xfrm>
            <a:off x="1290059" y="397158"/>
            <a:ext cx="109019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Green transition </a:t>
            </a:r>
            <a:r>
              <a:rPr lang="en-IE" sz="20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(including climate change, agri-food, pastoralism, and ocean protection)</a:t>
            </a:r>
            <a:endParaRPr lang="en-ES" sz="2400" dirty="0">
              <a:effectLst/>
            </a:endParaRPr>
          </a:p>
          <a:p>
            <a:r>
              <a:rPr lang="en-ES" sz="24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Moderator: </a:t>
            </a:r>
            <a:r>
              <a:rPr lang="es-ES" sz="20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Claudia </a:t>
            </a:r>
            <a:r>
              <a:rPr lang="es-ES" sz="2000" dirty="0" err="1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Boldrini</a:t>
            </a:r>
            <a:endParaRPr lang="en-ES" sz="2000"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8F1CD1-609D-626C-4666-7995671C5A7B}"/>
              </a:ext>
            </a:extLst>
          </p:cNvPr>
          <p:cNvSpPr/>
          <p:nvPr/>
        </p:nvSpPr>
        <p:spPr>
          <a:xfrm>
            <a:off x="234967" y="1546433"/>
            <a:ext cx="11722066" cy="37651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600" dirty="0">
                <a:cs typeface="Calibri" panose="020F0502020204030204" pitchFamily="34" charset="0"/>
              </a:rPr>
              <a:t>Action 62349: Regreening Africa Phase II – Planned Amount EUR 15 M – managed and contracted by INTPA F2, Gauthier SCHEFER</a:t>
            </a:r>
          </a:p>
          <a:p>
            <a:pPr marL="342900" indent="-342900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600" dirty="0">
                <a:cs typeface="Calibri" panose="020F0502020204030204" pitchFamily="34" charset="0"/>
              </a:rPr>
              <a:t>Action 62362: Continental energy programme in Africa - Planned amount EUR 15 M, ACT-(blank), Josephine SYLVA MENDY</a:t>
            </a:r>
          </a:p>
          <a:p>
            <a:pPr marL="342900" indent="-342900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600" dirty="0">
                <a:cs typeface="Calibri" panose="020F0502020204030204" pitchFamily="34" charset="0"/>
              </a:rPr>
              <a:t>Action 62319: </a:t>
            </a:r>
            <a:r>
              <a:rPr lang="en-IE" sz="1600" dirty="0" err="1">
                <a:cs typeface="Calibri" panose="020F0502020204030204" pitchFamily="34" charset="0"/>
              </a:rPr>
              <a:t>Projet</a:t>
            </a:r>
            <a:r>
              <a:rPr lang="en-IE" sz="1600" dirty="0">
                <a:cs typeface="Calibri" panose="020F0502020204030204" pitchFamily="34" charset="0"/>
              </a:rPr>
              <a:t> de </a:t>
            </a:r>
            <a:r>
              <a:rPr lang="en-IE" sz="1600" dirty="0" err="1">
                <a:cs typeface="Calibri" panose="020F0502020204030204" pitchFamily="34" charset="0"/>
              </a:rPr>
              <a:t>renforcement</a:t>
            </a:r>
            <a:r>
              <a:rPr lang="en-IE" sz="1600" dirty="0">
                <a:cs typeface="Calibri" panose="020F0502020204030204" pitchFamily="34" charset="0"/>
              </a:rPr>
              <a:t> et </a:t>
            </a:r>
            <a:r>
              <a:rPr lang="en-IE" sz="1600" dirty="0" err="1">
                <a:cs typeface="Calibri" panose="020F0502020204030204" pitchFamily="34" charset="0"/>
              </a:rPr>
              <a:t>d’innovation</a:t>
            </a:r>
            <a:r>
              <a:rPr lang="en-IE" sz="1600" dirty="0">
                <a:cs typeface="Calibri" panose="020F0502020204030204" pitchFamily="34" charset="0"/>
              </a:rPr>
              <a:t> des </a:t>
            </a:r>
            <a:r>
              <a:rPr lang="en-IE" sz="1600" dirty="0" err="1">
                <a:cs typeface="Calibri" panose="020F0502020204030204" pitchFamily="34" charset="0"/>
              </a:rPr>
              <a:t>systèmes</a:t>
            </a:r>
            <a:r>
              <a:rPr lang="en-IE" sz="1600" dirty="0">
                <a:cs typeface="Calibri" panose="020F0502020204030204" pitchFamily="34" charset="0"/>
              </a:rPr>
              <a:t> </a:t>
            </a:r>
            <a:r>
              <a:rPr lang="en-IE" sz="1600" dirty="0" err="1">
                <a:cs typeface="Calibri" panose="020F0502020204030204" pitchFamily="34" charset="0"/>
              </a:rPr>
              <a:t>d’information</a:t>
            </a:r>
            <a:r>
              <a:rPr lang="en-IE" sz="1600" dirty="0">
                <a:cs typeface="Calibri" panose="020F0502020204030204" pitchFamily="34" charset="0"/>
              </a:rPr>
              <a:t> </a:t>
            </a:r>
            <a:r>
              <a:rPr lang="en-IE" sz="1600" dirty="0" err="1">
                <a:cs typeface="Calibri" panose="020F0502020204030204" pitchFamily="34" charset="0"/>
              </a:rPr>
              <a:t>en</a:t>
            </a:r>
            <a:r>
              <a:rPr lang="en-IE" sz="1600" dirty="0">
                <a:cs typeface="Calibri" panose="020F0502020204030204" pitchFamily="34" charset="0"/>
              </a:rPr>
              <a:t> matière de </a:t>
            </a:r>
            <a:r>
              <a:rPr lang="en-IE" sz="1600" dirty="0" err="1">
                <a:cs typeface="Calibri" panose="020F0502020204030204" pitchFamily="34" charset="0"/>
              </a:rPr>
              <a:t>Sécurité</a:t>
            </a:r>
            <a:r>
              <a:rPr lang="en-IE" sz="1600" dirty="0">
                <a:cs typeface="Calibri" panose="020F0502020204030204" pitchFamily="34" charset="0"/>
              </a:rPr>
              <a:t> </a:t>
            </a:r>
            <a:r>
              <a:rPr lang="en-IE" sz="1600" dirty="0" err="1">
                <a:cs typeface="Calibri" panose="020F0502020204030204" pitchFamily="34" charset="0"/>
              </a:rPr>
              <a:t>alimentaire</a:t>
            </a:r>
            <a:r>
              <a:rPr lang="en-IE" sz="1600" dirty="0">
                <a:cs typeface="Calibri" panose="020F0502020204030204" pitchFamily="34" charset="0"/>
              </a:rPr>
              <a:t> et </a:t>
            </a:r>
            <a:r>
              <a:rPr lang="en-IE" sz="1600" dirty="0" err="1">
                <a:cs typeface="Calibri" panose="020F0502020204030204" pitchFamily="34" charset="0"/>
              </a:rPr>
              <a:t>nutritionnelle</a:t>
            </a:r>
            <a:r>
              <a:rPr lang="en-IE" sz="1600" dirty="0">
                <a:cs typeface="Calibri" panose="020F0502020204030204" pitchFamily="34" charset="0"/>
              </a:rPr>
              <a:t> pour </a:t>
            </a:r>
            <a:r>
              <a:rPr lang="en-IE" sz="1600" dirty="0" err="1">
                <a:cs typeface="Calibri" panose="020F0502020204030204" pitchFamily="34" charset="0"/>
              </a:rPr>
              <a:t>mieux</a:t>
            </a:r>
            <a:r>
              <a:rPr lang="en-IE" sz="1600" dirty="0">
                <a:cs typeface="Calibri" panose="020F0502020204030204" pitchFamily="34" charset="0"/>
              </a:rPr>
              <a:t> </a:t>
            </a:r>
            <a:r>
              <a:rPr lang="en-IE" sz="1600" dirty="0" err="1">
                <a:cs typeface="Calibri" panose="020F0502020204030204" pitchFamily="34" charset="0"/>
              </a:rPr>
              <a:t>prévenir</a:t>
            </a:r>
            <a:r>
              <a:rPr lang="en-IE" sz="1600" dirty="0">
                <a:cs typeface="Calibri" panose="020F0502020204030204" pitchFamily="34" charset="0"/>
              </a:rPr>
              <a:t> et </a:t>
            </a:r>
            <a:r>
              <a:rPr lang="en-IE" sz="1600" dirty="0" err="1">
                <a:cs typeface="Calibri" panose="020F0502020204030204" pitchFamily="34" charset="0"/>
              </a:rPr>
              <a:t>gérer</a:t>
            </a:r>
            <a:r>
              <a:rPr lang="en-IE" sz="1600" dirty="0">
                <a:cs typeface="Calibri" panose="020F0502020204030204" pitchFamily="34" charset="0"/>
              </a:rPr>
              <a:t> les crises </a:t>
            </a:r>
            <a:r>
              <a:rPr lang="en-IE" sz="1600" dirty="0" err="1">
                <a:cs typeface="Calibri" panose="020F0502020204030204" pitchFamily="34" charset="0"/>
              </a:rPr>
              <a:t>alimentaires</a:t>
            </a:r>
            <a:r>
              <a:rPr lang="en-IE" sz="1600" dirty="0">
                <a:cs typeface="Calibri" panose="020F0502020204030204" pitchFamily="34" charset="0"/>
              </a:rPr>
              <a:t> et les </a:t>
            </a:r>
            <a:r>
              <a:rPr lang="en-IE" sz="1600" dirty="0" err="1">
                <a:cs typeface="Calibri" panose="020F0502020204030204" pitchFamily="34" charset="0"/>
              </a:rPr>
              <a:t>systèmes</a:t>
            </a:r>
            <a:r>
              <a:rPr lang="en-IE" sz="1600" dirty="0">
                <a:cs typeface="Calibri" panose="020F0502020204030204" pitchFamily="34" charset="0"/>
              </a:rPr>
              <a:t> </a:t>
            </a:r>
            <a:r>
              <a:rPr lang="en-IE" sz="1600" dirty="0" err="1">
                <a:cs typeface="Calibri" panose="020F0502020204030204" pitchFamily="34" charset="0"/>
              </a:rPr>
              <a:t>alimentaires</a:t>
            </a:r>
            <a:r>
              <a:rPr lang="en-IE" sz="1600" dirty="0">
                <a:cs typeface="Calibri" panose="020F0502020204030204" pitchFamily="34" charset="0"/>
              </a:rPr>
              <a:t> dans les </a:t>
            </a:r>
            <a:r>
              <a:rPr lang="en-IE" sz="1600" dirty="0" err="1">
                <a:cs typeface="Calibri" panose="020F0502020204030204" pitchFamily="34" charset="0"/>
              </a:rPr>
              <a:t>contextes</a:t>
            </a:r>
            <a:r>
              <a:rPr lang="en-IE" sz="1600" dirty="0">
                <a:cs typeface="Calibri" panose="020F0502020204030204" pitchFamily="34" charset="0"/>
              </a:rPr>
              <a:t> complexes et </a:t>
            </a:r>
            <a:r>
              <a:rPr lang="en-IE" sz="1600" dirty="0" err="1">
                <a:cs typeface="Calibri" panose="020F0502020204030204" pitchFamily="34" charset="0"/>
              </a:rPr>
              <a:t>multidimensionnels</a:t>
            </a:r>
            <a:r>
              <a:rPr lang="en-IE" sz="1600" dirty="0">
                <a:cs typeface="Calibri" panose="020F0502020204030204" pitchFamily="34" charset="0"/>
              </a:rPr>
              <a:t> au Sahel et </a:t>
            </a:r>
            <a:r>
              <a:rPr lang="en-IE" sz="1600" dirty="0" err="1">
                <a:cs typeface="Calibri" panose="020F0502020204030204" pitchFamily="34" charset="0"/>
              </a:rPr>
              <a:t>en</a:t>
            </a:r>
            <a:r>
              <a:rPr lang="en-IE" sz="1600" dirty="0">
                <a:cs typeface="Calibri" panose="020F0502020204030204" pitchFamily="34" charset="0"/>
              </a:rPr>
              <a:t> Afrique de </a:t>
            </a:r>
            <a:r>
              <a:rPr lang="en-IE" sz="1600" dirty="0" err="1">
                <a:cs typeface="Calibri" panose="020F0502020204030204" pitchFamily="34" charset="0"/>
              </a:rPr>
              <a:t>l’Ouest</a:t>
            </a:r>
            <a:r>
              <a:rPr lang="en-IE" sz="1600" dirty="0">
                <a:cs typeface="Calibri" panose="020F0502020204030204" pitchFamily="34" charset="0"/>
              </a:rPr>
              <a:t> (PRISISAN) – </a:t>
            </a:r>
            <a:r>
              <a:rPr lang="en-IE" sz="1600" dirty="0" err="1">
                <a:cs typeface="Calibri" panose="020F0502020204030204" pitchFamily="34" charset="0"/>
              </a:rPr>
              <a:t>Montant</a:t>
            </a:r>
            <a:r>
              <a:rPr lang="en-IE" sz="1600" dirty="0">
                <a:cs typeface="Calibri" panose="020F0502020204030204" pitchFamily="34" charset="0"/>
              </a:rPr>
              <a:t> </a:t>
            </a:r>
            <a:r>
              <a:rPr lang="en-IE" sz="1600" dirty="0" err="1">
                <a:cs typeface="Calibri" panose="020F0502020204030204" pitchFamily="34" charset="0"/>
              </a:rPr>
              <a:t>prévu</a:t>
            </a:r>
            <a:r>
              <a:rPr lang="en-IE" sz="1600" dirty="0">
                <a:cs typeface="Calibri" panose="020F0502020204030204" pitchFamily="34" charset="0"/>
              </a:rPr>
              <a:t> EUR 10 M, </a:t>
            </a:r>
            <a:r>
              <a:rPr lang="en-IE" sz="1600" dirty="0" err="1">
                <a:cs typeface="Calibri" panose="020F0502020204030204" pitchFamily="34" charset="0"/>
              </a:rPr>
              <a:t>Gianpietro</a:t>
            </a:r>
            <a:r>
              <a:rPr lang="en-IE" sz="1600" dirty="0">
                <a:cs typeface="Calibri" panose="020F0502020204030204" pitchFamily="34" charset="0"/>
              </a:rPr>
              <a:t> DE CAO.</a:t>
            </a:r>
          </a:p>
          <a:p>
            <a:pPr marL="342900" indent="-342900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600" dirty="0">
                <a:cs typeface="Calibri" panose="020F0502020204030204" pitchFamily="34" charset="0"/>
              </a:rPr>
              <a:t>Action 62323: Farmers’ Organisations for Africa (FO4A)-connecting farmers with agribusiness and Agricultural Value Chain support – Planned amount EUR 30 M, </a:t>
            </a:r>
            <a:r>
              <a:rPr lang="en-IE" sz="1600" dirty="0" err="1">
                <a:cs typeface="Calibri" panose="020F0502020204030204" pitchFamily="34" charset="0"/>
              </a:rPr>
              <a:t>Gianpietro</a:t>
            </a:r>
            <a:r>
              <a:rPr lang="en-IE" sz="1600" dirty="0">
                <a:cs typeface="Calibri" panose="020F0502020204030204" pitchFamily="34" charset="0"/>
              </a:rPr>
              <a:t> DE CAO.</a:t>
            </a:r>
          </a:p>
          <a:p>
            <a:pPr marL="342900" indent="-342900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600" dirty="0">
                <a:cs typeface="Calibri" panose="020F0502020204030204" pitchFamily="34" charset="0"/>
              </a:rPr>
              <a:t>Action 62338: </a:t>
            </a:r>
            <a:r>
              <a:rPr lang="en-IE" sz="1600" dirty="0" err="1">
                <a:cs typeface="Calibri" panose="020F0502020204030204" pitchFamily="34" charset="0"/>
              </a:rPr>
              <a:t>Océan</a:t>
            </a:r>
            <a:r>
              <a:rPr lang="en-IE" sz="1600" dirty="0">
                <a:cs typeface="Calibri" panose="020F0502020204030204" pitchFamily="34" charset="0"/>
              </a:rPr>
              <a:t> Durable et </a:t>
            </a:r>
            <a:r>
              <a:rPr lang="en-IE" sz="1600" dirty="0" err="1">
                <a:cs typeface="Calibri" panose="020F0502020204030204" pitchFamily="34" charset="0"/>
              </a:rPr>
              <a:t>Économie</a:t>
            </a:r>
            <a:r>
              <a:rPr lang="en-IE" sz="1600" dirty="0">
                <a:cs typeface="Calibri" panose="020F0502020204030204" pitchFamily="34" charset="0"/>
              </a:rPr>
              <a:t> </a:t>
            </a:r>
            <a:r>
              <a:rPr lang="en-IE" sz="1600" dirty="0" err="1">
                <a:cs typeface="Calibri" panose="020F0502020204030204" pitchFamily="34" charset="0"/>
              </a:rPr>
              <a:t>Bleue</a:t>
            </a:r>
            <a:r>
              <a:rPr lang="en-IE" sz="1600" dirty="0">
                <a:cs typeface="Calibri" panose="020F0502020204030204" pitchFamily="34" charset="0"/>
              </a:rPr>
              <a:t> </a:t>
            </a:r>
            <a:r>
              <a:rPr lang="en-IE" sz="1600" dirty="0" err="1">
                <a:cs typeface="Calibri" panose="020F0502020204030204" pitchFamily="34" charset="0"/>
              </a:rPr>
              <a:t>en</a:t>
            </a:r>
            <a:r>
              <a:rPr lang="en-IE" sz="1600" dirty="0">
                <a:cs typeface="Calibri" panose="020F0502020204030204" pitchFamily="34" charset="0"/>
              </a:rPr>
              <a:t> Afrique centrale (ODEBAC). – </a:t>
            </a:r>
            <a:r>
              <a:rPr lang="en-IE" sz="1600" dirty="0" err="1">
                <a:cs typeface="Calibri" panose="020F0502020204030204" pitchFamily="34" charset="0"/>
              </a:rPr>
              <a:t>Montant</a:t>
            </a:r>
            <a:r>
              <a:rPr lang="en-IE" sz="1600" dirty="0">
                <a:cs typeface="Calibri" panose="020F0502020204030204" pitchFamily="34" charset="0"/>
              </a:rPr>
              <a:t> </a:t>
            </a:r>
            <a:r>
              <a:rPr lang="en-IE" sz="1600" dirty="0" err="1">
                <a:cs typeface="Calibri" panose="020F0502020204030204" pitchFamily="34" charset="0"/>
              </a:rPr>
              <a:t>prévu</a:t>
            </a:r>
            <a:r>
              <a:rPr lang="en-IE" sz="1600" dirty="0">
                <a:cs typeface="Calibri" panose="020F0502020204030204" pitchFamily="34" charset="0"/>
              </a:rPr>
              <a:t> EUR 42 M, Carole RIGAUD</a:t>
            </a:r>
          </a:p>
          <a:p>
            <a:pPr marL="342900" indent="-342900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600" dirty="0">
                <a:cs typeface="Calibri" panose="020F0502020204030204" pitchFamily="34" charset="0"/>
              </a:rPr>
              <a:t>Action 62339: Sustainable Western Indian Ocean Programme (SWIOP) – Planned amount EUR 58 M, Carole RIGAUD</a:t>
            </a:r>
          </a:p>
          <a:p>
            <a:pPr marL="342900" indent="-342900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600" dirty="0">
                <a:cs typeface="Calibri" panose="020F0502020204030204" pitchFamily="34" charset="0"/>
              </a:rPr>
              <a:t>Action 62394: Covenant of Mayors in Sub-Saharan Africa – Phase IV – Planned amount EUR 20 M - managed and contracted by INTPA F4, Gauthier SCHEFER</a:t>
            </a:r>
          </a:p>
          <a:p>
            <a:pPr marL="342900" indent="-342900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600" dirty="0">
                <a:cs typeface="Calibri" panose="020F0502020204030204" pitchFamily="34" charset="0"/>
              </a:rPr>
              <a:t>Action 62381: Regional Responses to Climate Displacements (re2clid)– Planned amount EUR 100 M, Gauthier SCHEFER</a:t>
            </a:r>
          </a:p>
        </p:txBody>
      </p:sp>
    </p:spTree>
    <p:extLst>
      <p:ext uri="{BB962C8B-B14F-4D97-AF65-F5344CB8AC3E}">
        <p14:creationId xmlns:p14="http://schemas.microsoft.com/office/powerpoint/2010/main" val="3645048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56FC22-01BC-E6A9-C0ED-52A4A7AD5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397A456-4B13-5D03-01D8-C2833E4C0912}"/>
              </a:ext>
            </a:extLst>
          </p:cNvPr>
          <p:cNvSpPr txBox="1"/>
          <p:nvPr/>
        </p:nvSpPr>
        <p:spPr>
          <a:xfrm>
            <a:off x="1290059" y="270426"/>
            <a:ext cx="1090194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Sustainable growth and decent jobs, Digital, STI </a:t>
            </a:r>
            <a:r>
              <a:rPr lang="en-IE" sz="20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(including trade, circular economy and product safety)</a:t>
            </a:r>
            <a:endParaRPr lang="en-ES" sz="2000"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ES" sz="24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Moderators: </a:t>
            </a:r>
            <a:r>
              <a:rPr lang="es-ES" sz="20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Fabio di Stefano and Vivien </a:t>
            </a:r>
            <a:r>
              <a:rPr lang="es-ES" sz="2000" dirty="0" err="1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Rigler</a:t>
            </a:r>
            <a:endParaRPr lang="en-ES" sz="2000"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4FC1A6-95DF-46B7-0046-4D5AF8049AEC}"/>
              </a:ext>
            </a:extLst>
          </p:cNvPr>
          <p:cNvSpPr/>
          <p:nvPr/>
        </p:nvSpPr>
        <p:spPr>
          <a:xfrm>
            <a:off x="234967" y="1377012"/>
            <a:ext cx="11722066" cy="3513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6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Action 62053: </a:t>
            </a:r>
            <a:r>
              <a:rPr lang="en-IE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AfricaConnect</a:t>
            </a:r>
            <a:r>
              <a:rPr lang="en-IE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4 - Planned amount EUR 40M (passed in SSC 2023 moved to 2024), Angelica SARTORI CONTE</a:t>
            </a:r>
            <a:endParaRPr lang="en-ES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6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Action 62104: </a:t>
            </a:r>
            <a:r>
              <a:rPr lang="en-IE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Safe Digital Boost for Africa (SDBA) - Planned amount EUR 100 M, Cristina </a:t>
            </a:r>
            <a:r>
              <a:rPr lang="en-IE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DONATEO and </a:t>
            </a:r>
            <a:r>
              <a:rPr lang="en-IE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Alexandru</a:t>
            </a:r>
            <a:r>
              <a:rPr lang="en-IE" sz="1600" cap="al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E" sz="1600" cap="al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antonescu</a:t>
            </a:r>
            <a:r>
              <a:rPr lang="en-ES" sz="1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6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Action 62566: Africa-Europe Digital Innovation Bridge (</a:t>
            </a:r>
            <a:r>
              <a:rPr lang="en-IE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AEDIB 2.0) - Planned amount EUR 35 M, Georgiana MACOVEI,(F5)</a:t>
            </a:r>
            <a:endParaRPr lang="en-ES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6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Action 62321: </a:t>
            </a:r>
            <a:r>
              <a:rPr lang="en-IE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Support to geological science and technology (</a:t>
            </a:r>
            <a:r>
              <a:rPr lang="en-IE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PanAfGeo</a:t>
            </a:r>
            <a:r>
              <a:rPr lang="en-IE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– Planned amount EUR 30 M, ACT-(blank), Catherine GHYOOT</a:t>
            </a:r>
            <a:endParaRPr lang="en-ES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6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Action 62425: </a:t>
            </a:r>
            <a:r>
              <a:rPr lang="en-IE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Africa - Aviation Partnership Project - Planned amount EUR 10 M – (indirect management by EASA), Georgios GRAPSAS</a:t>
            </a:r>
            <a:endParaRPr lang="en-ES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6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Action 62332: Team </a:t>
            </a:r>
            <a:r>
              <a:rPr lang="en-IE" sz="1600" dirty="0">
                <a:ea typeface="Times New Roman" panose="02020603050405020304" pitchFamily="18" charset="0"/>
                <a:cs typeface="Calibri" panose="020F0502020204030204" pitchFamily="34" charset="0"/>
              </a:rPr>
              <a:t>Europe Initiative – Technical Assistance Facility (TEI-TAF) to the </a:t>
            </a:r>
            <a:r>
              <a:rPr lang="en-IE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African Continental Economic Integration (</a:t>
            </a:r>
            <a:r>
              <a:rPr lang="en-IE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AfCTA</a:t>
            </a:r>
            <a:r>
              <a:rPr lang="en-IE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– Planned amount EUR 14 M, Sonia LOPEZ VILLAR</a:t>
            </a:r>
            <a:endParaRPr lang="en-ES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effectLst/>
                <a:ea typeface="Times New Roman" panose="02020603050405020304" pitchFamily="18" charset="0"/>
              </a:rPr>
              <a:t>Action 62329: </a:t>
            </a:r>
            <a:r>
              <a:rPr lang="en-IE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Regional programme “IYBA Invest” – Planned amount EUR 13 M, Larisa Paula BOLDEA</a:t>
            </a:r>
            <a:endParaRPr lang="en-IE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136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398113" y="3998558"/>
            <a:ext cx="25181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More information:</a:t>
            </a:r>
            <a:endParaRPr lang="en-US" sz="2000"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16242" y="4044725"/>
            <a:ext cx="55378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hlinkClick r:id="rId3"/>
              </a:rPr>
              <a:t>https://europa.eu/capacity4dev/policy-forum-development</a:t>
            </a:r>
            <a:endParaRPr lang="en-US" sz="1400" dirty="0">
              <a:solidFill>
                <a:schemeClr val="bg2">
                  <a:lumMod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324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2141</TotalTime>
  <Words>919</Words>
  <Application>Microsoft Macintosh PowerPoint</Application>
  <PresentationFormat>Widescreen</PresentationFormat>
  <Paragraphs>50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Avenir Book</vt:lpstr>
      <vt:lpstr>Calibri</vt:lpstr>
      <vt:lpstr>Calibri Light</vt:lpstr>
      <vt:lpstr>Helvetica</vt:lpstr>
      <vt:lpstr>Tahoma</vt:lpstr>
      <vt:lpstr>Times New Roman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</dc:creator>
  <cp:lastModifiedBy>teresa cavero</cp:lastModifiedBy>
  <cp:revision>30</cp:revision>
  <dcterms:created xsi:type="dcterms:W3CDTF">2022-07-31T21:27:18Z</dcterms:created>
  <dcterms:modified xsi:type="dcterms:W3CDTF">2024-01-24T17:25:28Z</dcterms:modified>
</cp:coreProperties>
</file>